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0" r:id="rId2"/>
  </p:sldMasterIdLst>
  <p:sldIdLst>
    <p:sldId id="256" r:id="rId3"/>
    <p:sldId id="270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A0A-C7AD-4931-BB28-9600AA3610A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F299-860B-48CA-800B-0BCB31516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76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A0A-C7AD-4931-BB28-9600AA3610A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F299-860B-48CA-800B-0BCB31516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5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A0A-C7AD-4931-BB28-9600AA3610A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F299-860B-48CA-800B-0BCB31516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0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A0A-C7AD-4931-BB28-9600AA3610A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F299-860B-48CA-800B-0BCB31516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2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A0A-C7AD-4931-BB28-9600AA3610A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F299-860B-48CA-800B-0BCB31516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731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A0A-C7AD-4931-BB28-9600AA3610A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F299-860B-48CA-800B-0BCB31516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28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A0A-C7AD-4931-BB28-9600AA3610A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F299-860B-48CA-800B-0BCB31516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546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A0A-C7AD-4931-BB28-9600AA3610A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F299-860B-48CA-800B-0BCB31516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21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A0A-C7AD-4931-BB28-9600AA3610A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F299-860B-48CA-800B-0BCB31516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590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A0A-C7AD-4931-BB28-9600AA3610A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F299-860B-48CA-800B-0BCB31516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312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A0A-C7AD-4931-BB28-9600AA3610A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F299-860B-48CA-800B-0BCB31516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0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A0A-C7AD-4931-BB28-9600AA3610A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F299-860B-48CA-800B-0BCB31516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402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A0A-C7AD-4931-BB28-9600AA3610A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F299-860B-48CA-800B-0BCB31516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309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A0A-C7AD-4931-BB28-9600AA3610A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F299-860B-48CA-800B-0BCB31516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98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A0A-C7AD-4931-BB28-9600AA3610A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F299-860B-48CA-800B-0BCB31516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65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A0A-C7AD-4931-BB28-9600AA3610A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F299-860B-48CA-800B-0BCB31516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631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A0A-C7AD-4931-BB28-9600AA3610A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F299-860B-48CA-800B-0BCB31516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62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A0A-C7AD-4931-BB28-9600AA3610A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F299-860B-48CA-800B-0BCB31516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88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A0A-C7AD-4931-BB28-9600AA3610A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F299-860B-48CA-800B-0BCB31516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6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A0A-C7AD-4931-BB28-9600AA3610A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F299-860B-48CA-800B-0BCB31516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01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A0A-C7AD-4931-BB28-9600AA3610A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F299-860B-48CA-800B-0BCB31516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8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A0A-C7AD-4931-BB28-9600AA3610A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F299-860B-48CA-800B-0BCB31516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58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A0A-C7AD-4931-BB28-9600AA3610A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F299-860B-48CA-800B-0BCB31516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36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A0A-C7AD-4931-BB28-9600AA3610A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F299-860B-48CA-800B-0BCB31516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06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1A27A0A-C7AD-4931-BB28-9600AA3610A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5796F299-860B-48CA-800B-0BCB31516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339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1A27A0A-C7AD-4931-BB28-9600AA3610A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5796F299-860B-48CA-800B-0BCB31516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969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27A0A-C7AD-4931-BB28-9600AA3610AC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6F299-860B-48CA-800B-0BCB31516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70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002" y="1182447"/>
            <a:ext cx="6784598" cy="1814753"/>
          </a:xfrm>
        </p:spPr>
        <p:txBody>
          <a:bodyPr/>
          <a:lstStyle/>
          <a:p>
            <a:r>
              <a:rPr lang="ru-RU" sz="7200" dirty="0" smtClean="0">
                <a:solidFill>
                  <a:srgbClr val="FFFF00"/>
                </a:solidFill>
              </a:rPr>
              <a:t>Кроссворд</a:t>
            </a:r>
            <a:br>
              <a:rPr lang="ru-RU" sz="7200" dirty="0" smtClean="0">
                <a:solidFill>
                  <a:srgbClr val="FFFF00"/>
                </a:solidFill>
              </a:rPr>
            </a:br>
            <a:r>
              <a:rPr lang="ru-RU" sz="7200" dirty="0" smtClean="0">
                <a:solidFill>
                  <a:srgbClr val="FFFF00"/>
                </a:solidFill>
              </a:rPr>
              <a:t>«Математика»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1"/>
          </p:nvPr>
        </p:nvSpPr>
        <p:spPr>
          <a:xfrm>
            <a:off x="670301" y="5369747"/>
            <a:ext cx="10572000" cy="9818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Подготовил: учитель математики МКОУ «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Акайталинская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СОШ»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Гасанов Абдула </a:t>
            </a:r>
            <a:r>
              <a:rPr lang="ru-RU" sz="2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Гасанович</a:t>
            </a:r>
            <a:endParaRPr lang="ru-RU" sz="24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998948"/>
            <a:ext cx="4199679" cy="3184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8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9500" y="1447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38300" y="14478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7100" y="1447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55900" y="1447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383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97100" y="19304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559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147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735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9500" y="24130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38300" y="24130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97100" y="24130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55900" y="24130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07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795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559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314700" y="28956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8735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1971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59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147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873500" y="33782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4323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9911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5499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1087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6675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83439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9027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559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3147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8735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432300" y="38608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9911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5499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1087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432300" y="4343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991100" y="43434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549900" y="43370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108700" y="43370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667500" y="4343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314700" y="48196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873500" y="48196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432300" y="48196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991100" y="4829175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5549900" y="481965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</a:t>
            </a:r>
            <a:endParaRPr lang="ru-RU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49911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5499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108700" y="53086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</a:t>
            </a:r>
            <a:endParaRPr lang="ru-RU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6675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2263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7851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9911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5499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1087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667500" y="578485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72263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7851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588794" y="1447800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83397" y="19870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4597" y="2437368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9694" y="29522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846094" y="34348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5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392194" y="39174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6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69743" y="439368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7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898919" y="4876284"/>
            <a:ext cx="35100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8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48741" y="5354121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9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33900" y="584148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10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1177600" y="1489045"/>
            <a:ext cx="2005238" cy="400110"/>
            <a:chOff x="1177600" y="1489045"/>
            <a:chExt cx="2005238" cy="400110"/>
          </a:xfrm>
        </p:grpSpPr>
        <p:sp>
          <p:nvSpPr>
            <p:cNvPr id="95" name="TextBox 94"/>
            <p:cNvSpPr txBox="1"/>
            <p:nvPr/>
          </p:nvSpPr>
          <p:spPr>
            <a:xfrm>
              <a:off x="1177600" y="1489045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О</a:t>
              </a:r>
              <a:endParaRPr lang="ru-RU" sz="2000" b="1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83552" y="1489045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А</a:t>
              </a:r>
              <a:endParaRPr lang="ru-RU" sz="20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831460" y="1489045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Р</a:t>
              </a:r>
              <a:endParaRPr lang="ru-RU" sz="2000" b="1" dirty="0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1723576" y="1968470"/>
            <a:ext cx="2576834" cy="403285"/>
            <a:chOff x="1723576" y="1968470"/>
            <a:chExt cx="2576834" cy="403285"/>
          </a:xfrm>
        </p:grpSpPr>
        <p:sp>
          <p:nvSpPr>
            <p:cNvPr id="53" name="TextBox 52"/>
            <p:cNvSpPr txBox="1"/>
            <p:nvPr/>
          </p:nvSpPr>
          <p:spPr>
            <a:xfrm>
              <a:off x="1723576" y="1971645"/>
              <a:ext cx="3882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Ф</a:t>
              </a:r>
              <a:endParaRPr lang="ru-RU" sz="2000" b="1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853776" y="1968470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Л</a:t>
              </a:r>
              <a:endParaRPr lang="ru-RU" sz="2000" b="1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408216" y="196847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Е</a:t>
              </a:r>
              <a:endParaRPr lang="ru-RU" sz="2000" b="1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968268" y="196847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С</a:t>
              </a:r>
              <a:endParaRPr lang="ru-RU" sz="2000" b="1" dirty="0"/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7315200" y="4874750"/>
            <a:ext cx="14986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1208673" y="2467173"/>
            <a:ext cx="1398818" cy="402571"/>
            <a:chOff x="1208673" y="2467173"/>
            <a:chExt cx="1398818" cy="402571"/>
          </a:xfrm>
        </p:grpSpPr>
        <p:sp>
          <p:nvSpPr>
            <p:cNvPr id="69" name="TextBox 68"/>
            <p:cNvSpPr txBox="1"/>
            <p:nvPr/>
          </p:nvSpPr>
          <p:spPr>
            <a:xfrm>
              <a:off x="1208673" y="2469634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В</a:t>
              </a:r>
              <a:endParaRPr lang="ru-RU" sz="20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705713" y="2469634"/>
              <a:ext cx="3747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/>
                <a:t>И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275349" y="2467173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Е</a:t>
              </a:r>
              <a:endParaRPr lang="ru-RU" sz="2000" b="1" dirty="0"/>
            </a:p>
          </p:txBody>
        </p:sp>
      </p:grpSp>
      <p:sp>
        <p:nvSpPr>
          <p:cNvPr id="99" name="Стрелка вправо с вырезом 98">
            <a:hlinkClick r:id="" action="ppaction://hlinkshowjump?jump=nextslide"/>
          </p:cNvPr>
          <p:cNvSpPr/>
          <p:nvPr/>
        </p:nvSpPr>
        <p:spPr>
          <a:xfrm>
            <a:off x="10528462" y="2195052"/>
            <a:ext cx="978408" cy="484632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383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971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74" name="Группа 73"/>
          <p:cNvGrpSpPr/>
          <p:nvPr/>
        </p:nvGrpSpPr>
        <p:grpSpPr>
          <a:xfrm>
            <a:off x="626327" y="2916231"/>
            <a:ext cx="3674083" cy="415609"/>
            <a:chOff x="626327" y="2916231"/>
            <a:chExt cx="3674083" cy="415609"/>
          </a:xfrm>
        </p:grpSpPr>
        <p:sp>
          <p:nvSpPr>
            <p:cNvPr id="103" name="TextBox 102"/>
            <p:cNvSpPr txBox="1"/>
            <p:nvPr/>
          </p:nvSpPr>
          <p:spPr>
            <a:xfrm>
              <a:off x="2262712" y="2923917"/>
              <a:ext cx="372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И</a:t>
              </a:r>
              <a:endParaRPr lang="ru-RU" sz="2000" b="1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747799" y="2919902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Х</a:t>
              </a:r>
              <a:endParaRPr lang="ru-RU" sz="20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26327" y="2931730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А</a:t>
              </a:r>
              <a:endParaRPr lang="ru-RU" sz="2000" b="1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208673" y="2916231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Р</a:t>
              </a:r>
              <a:endParaRPr lang="ru-RU" sz="2000" b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819001" y="2931730"/>
              <a:ext cx="4010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М</a:t>
              </a:r>
              <a:endParaRPr lang="ru-RU" sz="2000" b="1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41016" y="2931730"/>
              <a:ext cx="359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Д</a:t>
              </a:r>
              <a:endParaRPr lang="ru-RU" sz="2000" b="1" dirty="0"/>
            </a:p>
          </p:txBody>
        </p:sp>
      </p:grpSp>
      <p:sp>
        <p:nvSpPr>
          <p:cNvPr id="67" name="Скругленный прямоугольник 66"/>
          <p:cNvSpPr/>
          <p:nvPr/>
        </p:nvSpPr>
        <p:spPr>
          <a:xfrm>
            <a:off x="4757980" y="263471"/>
            <a:ext cx="7144718" cy="166692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Древнегреческий математик, автор первого </a:t>
            </a:r>
            <a:r>
              <a:rPr lang="ru-RU" sz="3200" dirty="0" smtClean="0">
                <a:solidFill>
                  <a:schemeClr val="tx1"/>
                </a:solidFill>
              </a:rPr>
              <a:t>трактата </a:t>
            </a:r>
            <a:r>
              <a:rPr lang="ru-RU" sz="3200" dirty="0">
                <a:solidFill>
                  <a:schemeClr val="tx1"/>
                </a:solidFill>
              </a:rPr>
              <a:t>по геометрии.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2263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7851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73" name="Группа 72"/>
          <p:cNvGrpSpPr/>
          <p:nvPr/>
        </p:nvGrpSpPr>
        <p:grpSpPr>
          <a:xfrm>
            <a:off x="2283552" y="3410075"/>
            <a:ext cx="7075098" cy="430706"/>
            <a:chOff x="2283552" y="3410075"/>
            <a:chExt cx="7075098" cy="430706"/>
          </a:xfrm>
        </p:grpSpPr>
        <p:sp>
          <p:nvSpPr>
            <p:cNvPr id="115" name="TextBox 114"/>
            <p:cNvSpPr txBox="1"/>
            <p:nvPr/>
          </p:nvSpPr>
          <p:spPr>
            <a:xfrm>
              <a:off x="7886607" y="3410075"/>
              <a:ext cx="369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Н</a:t>
              </a:r>
              <a:endParaRPr lang="ru-RU" sz="2000" b="1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302521" y="3410075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Ь</a:t>
              </a:r>
              <a:endParaRPr lang="ru-RU" sz="2000" b="1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283552" y="3430094"/>
              <a:ext cx="365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П</a:t>
              </a:r>
              <a:endParaRPr lang="ru-RU" sz="2000" b="1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73848" y="3438126"/>
              <a:ext cx="3577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Я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842352" y="3424560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Р</a:t>
              </a:r>
              <a:endParaRPr lang="ru-RU" sz="2000" b="1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545325" y="3438126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О</a:t>
              </a:r>
              <a:endParaRPr lang="ru-RU" sz="2000" b="1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074275" y="3438126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У</a:t>
              </a:r>
              <a:endParaRPr lang="ru-RU" sz="2000" b="1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653611" y="3440671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Г</a:t>
              </a:r>
              <a:endParaRPr lang="ru-RU" sz="2000" b="1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171415" y="3410075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О</a:t>
              </a:r>
              <a:endParaRPr lang="ru-RU" sz="2000" b="1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727691" y="3424560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Л</a:t>
              </a:r>
              <a:endParaRPr lang="ru-RU" sz="2000" b="1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427680" y="3424560"/>
              <a:ext cx="4267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Ы</a:t>
              </a:r>
              <a:endParaRPr lang="ru-RU" sz="2000" b="1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986432" y="3410075"/>
              <a:ext cx="372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Й</a:t>
              </a:r>
              <a:endParaRPr lang="ru-RU" sz="2000" b="1" dirty="0"/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2831460" y="3907160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</a:t>
            </a:r>
            <a:endParaRPr lang="ru-RU" sz="20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3406187" y="3907160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</a:t>
            </a:r>
            <a:endParaRPr lang="ru-RU" sz="20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3921644" y="3907160"/>
            <a:ext cx="388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Ф</a:t>
            </a:r>
            <a:endParaRPr lang="ru-RU" sz="20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5074275" y="3893006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Г</a:t>
            </a:r>
            <a:endParaRPr lang="ru-RU" sz="20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5642150" y="3878851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</a:t>
            </a:r>
            <a:endParaRPr lang="ru-RU" sz="20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6179366" y="3878851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</a:t>
            </a:r>
            <a:endParaRPr lang="ru-RU" sz="2000" b="1" dirty="0"/>
          </a:p>
        </p:txBody>
      </p:sp>
      <p:grpSp>
        <p:nvGrpSpPr>
          <p:cNvPr id="68" name="Группа 67"/>
          <p:cNvGrpSpPr/>
          <p:nvPr/>
        </p:nvGrpSpPr>
        <p:grpSpPr>
          <a:xfrm>
            <a:off x="4488722" y="4337050"/>
            <a:ext cx="2636033" cy="447705"/>
            <a:chOff x="4488722" y="4337050"/>
            <a:chExt cx="2636033" cy="447705"/>
          </a:xfrm>
        </p:grpSpPr>
        <p:sp>
          <p:nvSpPr>
            <p:cNvPr id="124" name="TextBox 123"/>
            <p:cNvSpPr txBox="1"/>
            <p:nvPr/>
          </p:nvSpPr>
          <p:spPr>
            <a:xfrm>
              <a:off x="4488722" y="4384645"/>
              <a:ext cx="4459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Ш</a:t>
              </a:r>
              <a:endParaRPr lang="ru-RU" sz="2000" b="1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647412" y="4356619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А</a:t>
              </a:r>
              <a:endParaRPr lang="ru-RU" sz="2000" b="1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179366" y="4337050"/>
              <a:ext cx="369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Н</a:t>
              </a:r>
              <a:endParaRPr lang="ru-RU" sz="2000" b="1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698035" y="4337050"/>
              <a:ext cx="4267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Ы</a:t>
              </a:r>
              <a:endParaRPr lang="ru-RU" sz="2000" b="1" dirty="0"/>
            </a:p>
          </p:txBody>
        </p:sp>
      </p:grpSp>
      <p:sp>
        <p:nvSpPr>
          <p:cNvPr id="126" name="Прямоугольник 125"/>
          <p:cNvSpPr/>
          <p:nvPr/>
        </p:nvSpPr>
        <p:spPr>
          <a:xfrm>
            <a:off x="6108470" y="48133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418236" y="4832350"/>
            <a:ext cx="3115779" cy="430242"/>
            <a:chOff x="3418236" y="4832350"/>
            <a:chExt cx="3115779" cy="430242"/>
          </a:xfrm>
        </p:grpSpPr>
        <p:sp>
          <p:nvSpPr>
            <p:cNvPr id="129" name="TextBox 128"/>
            <p:cNvSpPr txBox="1"/>
            <p:nvPr/>
          </p:nvSpPr>
          <p:spPr>
            <a:xfrm>
              <a:off x="3418236" y="4854545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Е</a:t>
              </a:r>
              <a:endParaRPr lang="ru-RU" sz="2000" b="1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3949032" y="4854545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В</a:t>
              </a:r>
              <a:endParaRPr lang="ru-RU" sz="2000" b="1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050602" y="4862482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Л</a:t>
              </a:r>
              <a:endParaRPr lang="ru-RU" sz="2000" b="1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507832" y="4845773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К</a:t>
              </a:r>
              <a:endParaRPr lang="ru-RU" sz="2000" b="1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166607" y="4832350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Д</a:t>
              </a:r>
              <a:endParaRPr lang="ru-RU" sz="2000" b="1" dirty="0"/>
            </a:p>
          </p:txBody>
        </p:sp>
      </p:grpSp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2"/>
          <a:srcRect b="13474"/>
          <a:stretch/>
        </p:blipFill>
        <p:spPr>
          <a:xfrm>
            <a:off x="9501429" y="3410075"/>
            <a:ext cx="2481227" cy="311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6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99" grpId="0" animBg="1"/>
      <p:bldP spid="67" grpId="0" animBg="1"/>
      <p:bldP spid="6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9500" y="1447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38300" y="14478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7100" y="1447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55900" y="1447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383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97100" y="19304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559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147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735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9500" y="24130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38300" y="24130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97100" y="24130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55900" y="24130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07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795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559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314700" y="28956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8735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1971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59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147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873500" y="33782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4323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9911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5499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1087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6675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83439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9027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559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3147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8735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432300" y="38608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9911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5499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1087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432300" y="4343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991100" y="43434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549900" y="43370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108700" y="43370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667500" y="4343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314700" y="48196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873500" y="48196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432300" y="48196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991100" y="4829175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5549900" y="481965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</a:t>
            </a:r>
            <a:endParaRPr lang="ru-RU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49911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5499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108700" y="53086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</a:t>
            </a:r>
            <a:endParaRPr lang="ru-RU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6675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2263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7851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9911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5499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1087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667500" y="578485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72263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7851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588794" y="1447800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83397" y="19870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4597" y="2437368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9694" y="29522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846094" y="34348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5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392194" y="39174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6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69743" y="439368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7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963694" y="487628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8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550147" y="5355709"/>
            <a:ext cx="35100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9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33900" y="584148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10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1177600" y="1489045"/>
            <a:ext cx="2005238" cy="400110"/>
            <a:chOff x="1177600" y="1489045"/>
            <a:chExt cx="2005238" cy="400110"/>
          </a:xfrm>
        </p:grpSpPr>
        <p:sp>
          <p:nvSpPr>
            <p:cNvPr id="95" name="TextBox 94"/>
            <p:cNvSpPr txBox="1"/>
            <p:nvPr/>
          </p:nvSpPr>
          <p:spPr>
            <a:xfrm>
              <a:off x="1177600" y="1489045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О</a:t>
              </a:r>
              <a:endParaRPr lang="ru-RU" sz="2000" b="1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83552" y="1489045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А</a:t>
              </a:r>
              <a:endParaRPr lang="ru-RU" sz="20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831460" y="1489045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Р</a:t>
              </a:r>
              <a:endParaRPr lang="ru-RU" sz="2000" b="1" dirty="0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1723576" y="1968470"/>
            <a:ext cx="2576834" cy="403285"/>
            <a:chOff x="1723576" y="1968470"/>
            <a:chExt cx="2576834" cy="403285"/>
          </a:xfrm>
        </p:grpSpPr>
        <p:sp>
          <p:nvSpPr>
            <p:cNvPr id="53" name="TextBox 52"/>
            <p:cNvSpPr txBox="1"/>
            <p:nvPr/>
          </p:nvSpPr>
          <p:spPr>
            <a:xfrm>
              <a:off x="1723576" y="1971645"/>
              <a:ext cx="3882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Ф</a:t>
              </a:r>
              <a:endParaRPr lang="ru-RU" sz="2000" b="1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853776" y="1968470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Л</a:t>
              </a:r>
              <a:endParaRPr lang="ru-RU" sz="2000" b="1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408216" y="196847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Е</a:t>
              </a:r>
              <a:endParaRPr lang="ru-RU" sz="2000" b="1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968268" y="196847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С</a:t>
              </a:r>
              <a:endParaRPr lang="ru-RU" sz="2000" b="1" dirty="0"/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8609350" y="5365234"/>
            <a:ext cx="14986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1208673" y="2467173"/>
            <a:ext cx="1398818" cy="402571"/>
            <a:chOff x="1208673" y="2467173"/>
            <a:chExt cx="1398818" cy="402571"/>
          </a:xfrm>
        </p:grpSpPr>
        <p:sp>
          <p:nvSpPr>
            <p:cNvPr id="69" name="TextBox 68"/>
            <p:cNvSpPr txBox="1"/>
            <p:nvPr/>
          </p:nvSpPr>
          <p:spPr>
            <a:xfrm>
              <a:off x="1208673" y="2469634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В</a:t>
              </a:r>
              <a:endParaRPr lang="ru-RU" sz="20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705713" y="2469634"/>
              <a:ext cx="3747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/>
                <a:t>И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275349" y="2467173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Е</a:t>
              </a:r>
              <a:endParaRPr lang="ru-RU" sz="2000" b="1" dirty="0"/>
            </a:p>
          </p:txBody>
        </p:sp>
      </p:grpSp>
      <p:sp>
        <p:nvSpPr>
          <p:cNvPr id="99" name="Стрелка вправо с вырезом 98">
            <a:hlinkClick r:id="" action="ppaction://hlinkshowjump?jump=nextslide"/>
          </p:cNvPr>
          <p:cNvSpPr/>
          <p:nvPr/>
        </p:nvSpPr>
        <p:spPr>
          <a:xfrm>
            <a:off x="10528462" y="2195052"/>
            <a:ext cx="978408" cy="484632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383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971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74" name="Группа 73"/>
          <p:cNvGrpSpPr/>
          <p:nvPr/>
        </p:nvGrpSpPr>
        <p:grpSpPr>
          <a:xfrm>
            <a:off x="626327" y="2916231"/>
            <a:ext cx="3674083" cy="415609"/>
            <a:chOff x="626327" y="2916231"/>
            <a:chExt cx="3674083" cy="415609"/>
          </a:xfrm>
        </p:grpSpPr>
        <p:sp>
          <p:nvSpPr>
            <p:cNvPr id="103" name="TextBox 102"/>
            <p:cNvSpPr txBox="1"/>
            <p:nvPr/>
          </p:nvSpPr>
          <p:spPr>
            <a:xfrm>
              <a:off x="2262712" y="2923917"/>
              <a:ext cx="372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И</a:t>
              </a:r>
              <a:endParaRPr lang="ru-RU" sz="2000" b="1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747799" y="2919902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Х</a:t>
              </a:r>
              <a:endParaRPr lang="ru-RU" sz="20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26327" y="2931730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А</a:t>
              </a:r>
              <a:endParaRPr lang="ru-RU" sz="2000" b="1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208673" y="2916231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Р</a:t>
              </a:r>
              <a:endParaRPr lang="ru-RU" sz="2000" b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819001" y="2931730"/>
              <a:ext cx="4010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М</a:t>
              </a:r>
              <a:endParaRPr lang="ru-RU" sz="2000" b="1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41016" y="2931730"/>
              <a:ext cx="359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Д</a:t>
              </a:r>
              <a:endParaRPr lang="ru-RU" sz="2000" b="1" dirty="0"/>
            </a:p>
          </p:txBody>
        </p:sp>
      </p:grpSp>
      <p:sp>
        <p:nvSpPr>
          <p:cNvPr id="67" name="Скругленный прямоугольник 66"/>
          <p:cNvSpPr/>
          <p:nvPr/>
        </p:nvSpPr>
        <p:spPr>
          <a:xfrm>
            <a:off x="4757980" y="263471"/>
            <a:ext cx="7144718" cy="166692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В честь какого математика названа прямоугольная система координат?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2263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7851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73" name="Группа 72"/>
          <p:cNvGrpSpPr/>
          <p:nvPr/>
        </p:nvGrpSpPr>
        <p:grpSpPr>
          <a:xfrm>
            <a:off x="2283552" y="3410075"/>
            <a:ext cx="7075098" cy="430706"/>
            <a:chOff x="2283552" y="3410075"/>
            <a:chExt cx="7075098" cy="430706"/>
          </a:xfrm>
        </p:grpSpPr>
        <p:sp>
          <p:nvSpPr>
            <p:cNvPr id="115" name="TextBox 114"/>
            <p:cNvSpPr txBox="1"/>
            <p:nvPr/>
          </p:nvSpPr>
          <p:spPr>
            <a:xfrm>
              <a:off x="7886607" y="3410075"/>
              <a:ext cx="369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Н</a:t>
              </a:r>
              <a:endParaRPr lang="ru-RU" sz="2000" b="1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302521" y="3410075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Ь</a:t>
              </a:r>
              <a:endParaRPr lang="ru-RU" sz="2000" b="1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283552" y="3430094"/>
              <a:ext cx="365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П</a:t>
              </a:r>
              <a:endParaRPr lang="ru-RU" sz="2000" b="1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73848" y="3438126"/>
              <a:ext cx="3577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Я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842352" y="3424560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Р</a:t>
              </a:r>
              <a:endParaRPr lang="ru-RU" sz="2000" b="1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545325" y="3438126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О</a:t>
              </a:r>
              <a:endParaRPr lang="ru-RU" sz="2000" b="1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074275" y="3438126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У</a:t>
              </a:r>
              <a:endParaRPr lang="ru-RU" sz="2000" b="1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653611" y="3440671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Г</a:t>
              </a:r>
              <a:endParaRPr lang="ru-RU" sz="2000" b="1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171415" y="3410075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О</a:t>
              </a:r>
              <a:endParaRPr lang="ru-RU" sz="2000" b="1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727691" y="3424560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Л</a:t>
              </a:r>
              <a:endParaRPr lang="ru-RU" sz="2000" b="1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427680" y="3424560"/>
              <a:ext cx="4267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Ы</a:t>
              </a:r>
              <a:endParaRPr lang="ru-RU" sz="2000" b="1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986432" y="3410075"/>
              <a:ext cx="372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Й</a:t>
              </a:r>
              <a:endParaRPr lang="ru-RU" sz="2000" b="1" dirty="0"/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2831460" y="3907160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</a:t>
            </a:r>
            <a:endParaRPr lang="ru-RU" sz="20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3406187" y="3907160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</a:t>
            </a:r>
            <a:endParaRPr lang="ru-RU" sz="20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3921644" y="3907160"/>
            <a:ext cx="388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Ф</a:t>
            </a:r>
            <a:endParaRPr lang="ru-RU" sz="20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5074275" y="3893006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Г</a:t>
            </a:r>
            <a:endParaRPr lang="ru-RU" sz="20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5642150" y="3878851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</a:t>
            </a:r>
            <a:endParaRPr lang="ru-RU" sz="20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6179366" y="3878851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</a:t>
            </a:r>
            <a:endParaRPr lang="ru-RU" sz="2000" b="1" dirty="0"/>
          </a:p>
        </p:txBody>
      </p:sp>
      <p:grpSp>
        <p:nvGrpSpPr>
          <p:cNvPr id="68" name="Группа 67"/>
          <p:cNvGrpSpPr/>
          <p:nvPr/>
        </p:nvGrpSpPr>
        <p:grpSpPr>
          <a:xfrm>
            <a:off x="4488722" y="4337050"/>
            <a:ext cx="2636033" cy="447705"/>
            <a:chOff x="4488722" y="4337050"/>
            <a:chExt cx="2636033" cy="447705"/>
          </a:xfrm>
        </p:grpSpPr>
        <p:sp>
          <p:nvSpPr>
            <p:cNvPr id="124" name="TextBox 123"/>
            <p:cNvSpPr txBox="1"/>
            <p:nvPr/>
          </p:nvSpPr>
          <p:spPr>
            <a:xfrm>
              <a:off x="4488722" y="4384645"/>
              <a:ext cx="4459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Ш</a:t>
              </a:r>
              <a:endParaRPr lang="ru-RU" sz="2000" b="1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647412" y="4356619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А</a:t>
              </a:r>
              <a:endParaRPr lang="ru-RU" sz="2000" b="1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179366" y="4337050"/>
              <a:ext cx="369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Н</a:t>
              </a:r>
              <a:endParaRPr lang="ru-RU" sz="2000" b="1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698035" y="4337050"/>
              <a:ext cx="4267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Ы</a:t>
              </a:r>
              <a:endParaRPr lang="ru-RU" sz="2000" b="1" dirty="0"/>
            </a:p>
          </p:txBody>
        </p:sp>
      </p:grpSp>
      <p:sp>
        <p:nvSpPr>
          <p:cNvPr id="126" name="Прямоугольник 125"/>
          <p:cNvSpPr/>
          <p:nvPr/>
        </p:nvSpPr>
        <p:spPr>
          <a:xfrm>
            <a:off x="6108470" y="48133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418236" y="4832350"/>
            <a:ext cx="3115779" cy="430242"/>
            <a:chOff x="3418236" y="4832350"/>
            <a:chExt cx="3115779" cy="430242"/>
          </a:xfrm>
        </p:grpSpPr>
        <p:sp>
          <p:nvSpPr>
            <p:cNvPr id="129" name="TextBox 128"/>
            <p:cNvSpPr txBox="1"/>
            <p:nvPr/>
          </p:nvSpPr>
          <p:spPr>
            <a:xfrm>
              <a:off x="3418236" y="4854545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Е</a:t>
              </a:r>
              <a:endParaRPr lang="ru-RU" sz="2000" b="1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3949032" y="4854545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В</a:t>
              </a:r>
              <a:endParaRPr lang="ru-RU" sz="2000" b="1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050602" y="4862482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Л</a:t>
              </a:r>
              <a:endParaRPr lang="ru-RU" sz="2000" b="1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507832" y="4845773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К</a:t>
              </a:r>
              <a:endParaRPr lang="ru-RU" sz="2000" b="1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166607" y="4832350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Д</a:t>
              </a:r>
              <a:endParaRPr lang="ru-RU" sz="2000" b="1" dirty="0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5100745" y="5331172"/>
            <a:ext cx="3125494" cy="415608"/>
            <a:chOff x="5100745" y="5331172"/>
            <a:chExt cx="3125494" cy="415608"/>
          </a:xfrm>
        </p:grpSpPr>
        <p:sp>
          <p:nvSpPr>
            <p:cNvPr id="134" name="TextBox 133"/>
            <p:cNvSpPr txBox="1"/>
            <p:nvPr/>
          </p:nvSpPr>
          <p:spPr>
            <a:xfrm>
              <a:off x="5100745" y="5334456"/>
              <a:ext cx="359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Д</a:t>
              </a:r>
              <a:endParaRPr lang="ru-RU" sz="2000" b="1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620144" y="534667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Е</a:t>
              </a:r>
              <a:endParaRPr lang="ru-RU" sz="2000" b="1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773377" y="5331172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А</a:t>
              </a:r>
              <a:endParaRPr lang="ru-RU" sz="2000" b="1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7324936" y="5346670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Р</a:t>
              </a:r>
              <a:endParaRPr lang="ru-RU" sz="2000" b="1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874861" y="5346670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Т</a:t>
              </a:r>
              <a:endParaRPr lang="ru-RU" sz="2000" b="1" dirty="0"/>
            </a:p>
          </p:txBody>
        </p:sp>
      </p:grpSp>
      <p:pic>
        <p:nvPicPr>
          <p:cNvPr id="1026" name="Picture 2" descr="https://d1zqayhc1yz6oo.cloudfront.net/d05255211b9ccbb835de9763494bd6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6744" y="3840781"/>
            <a:ext cx="2182735" cy="280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63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99" grpId="0" animBg="1"/>
      <p:bldP spid="67" grpId="0" animBg="1"/>
      <p:bldP spid="6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9500" y="1447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38300" y="14478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7100" y="1447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55900" y="1447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383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97100" y="19304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559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147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735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9500" y="24130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38300" y="24130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97100" y="24130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55900" y="24130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07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795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559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314700" y="28956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8735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1971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59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147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873500" y="33782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4323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9911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5499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1087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6675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83439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9027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559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3147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8735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432300" y="38608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9911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5499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1087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432300" y="4343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991100" y="43434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549900" y="43370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108700" y="43370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667500" y="4343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314700" y="48196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873500" y="48196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432300" y="48196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991100" y="4829175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5549900" y="481965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</a:t>
            </a:r>
            <a:endParaRPr lang="ru-RU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49911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5499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108700" y="53086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</a:t>
            </a:r>
            <a:endParaRPr lang="ru-RU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6675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2263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7851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9911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5499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1087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667500" y="578485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72263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7851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588794" y="1447800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83397" y="19870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4597" y="2437368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9694" y="29522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846094" y="34348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5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392194" y="39174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6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69743" y="439368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7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963694" y="487628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8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48741" y="5354121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9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473939" y="5841484"/>
            <a:ext cx="4572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10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1177600" y="1489045"/>
            <a:ext cx="2005238" cy="400110"/>
            <a:chOff x="1177600" y="1489045"/>
            <a:chExt cx="2005238" cy="400110"/>
          </a:xfrm>
        </p:grpSpPr>
        <p:sp>
          <p:nvSpPr>
            <p:cNvPr id="95" name="TextBox 94"/>
            <p:cNvSpPr txBox="1"/>
            <p:nvPr/>
          </p:nvSpPr>
          <p:spPr>
            <a:xfrm>
              <a:off x="1177600" y="1489045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О</a:t>
              </a:r>
              <a:endParaRPr lang="ru-RU" sz="2000" b="1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83552" y="1489045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А</a:t>
              </a:r>
              <a:endParaRPr lang="ru-RU" sz="20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831460" y="1489045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Р</a:t>
              </a:r>
              <a:endParaRPr lang="ru-RU" sz="2000" b="1" dirty="0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1723576" y="1968470"/>
            <a:ext cx="2576834" cy="403285"/>
            <a:chOff x="1723576" y="1968470"/>
            <a:chExt cx="2576834" cy="403285"/>
          </a:xfrm>
        </p:grpSpPr>
        <p:sp>
          <p:nvSpPr>
            <p:cNvPr id="53" name="TextBox 52"/>
            <p:cNvSpPr txBox="1"/>
            <p:nvPr/>
          </p:nvSpPr>
          <p:spPr>
            <a:xfrm>
              <a:off x="1723576" y="1971645"/>
              <a:ext cx="3882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Ф</a:t>
              </a:r>
              <a:endParaRPr lang="ru-RU" sz="2000" b="1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853776" y="1968470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Л</a:t>
              </a:r>
              <a:endParaRPr lang="ru-RU" sz="2000" b="1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408216" y="196847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Е</a:t>
              </a:r>
              <a:endParaRPr lang="ru-RU" sz="2000" b="1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968268" y="196847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С</a:t>
              </a:r>
              <a:endParaRPr lang="ru-RU" sz="2000" b="1" dirty="0"/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8641040" y="5841484"/>
            <a:ext cx="14986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1208673" y="2467173"/>
            <a:ext cx="1398818" cy="402571"/>
            <a:chOff x="1208673" y="2467173"/>
            <a:chExt cx="1398818" cy="402571"/>
          </a:xfrm>
        </p:grpSpPr>
        <p:sp>
          <p:nvSpPr>
            <p:cNvPr id="69" name="TextBox 68"/>
            <p:cNvSpPr txBox="1"/>
            <p:nvPr/>
          </p:nvSpPr>
          <p:spPr>
            <a:xfrm>
              <a:off x="1208673" y="2469634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В</a:t>
              </a:r>
              <a:endParaRPr lang="ru-RU" sz="20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705713" y="2469634"/>
              <a:ext cx="3747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/>
                <a:t>И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275349" y="2467173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Е</a:t>
              </a:r>
              <a:endParaRPr lang="ru-RU" sz="2000" b="1" dirty="0"/>
            </a:p>
          </p:txBody>
        </p:sp>
      </p:grpSp>
      <p:sp>
        <p:nvSpPr>
          <p:cNvPr id="99" name="Стрелка вправо с вырезом 98">
            <a:hlinkClick r:id="" action="ppaction://hlinkshowjump?jump=nextslide"/>
          </p:cNvPr>
          <p:cNvSpPr/>
          <p:nvPr/>
        </p:nvSpPr>
        <p:spPr>
          <a:xfrm>
            <a:off x="10528462" y="2195052"/>
            <a:ext cx="978408" cy="484632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383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971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74" name="Группа 73"/>
          <p:cNvGrpSpPr/>
          <p:nvPr/>
        </p:nvGrpSpPr>
        <p:grpSpPr>
          <a:xfrm>
            <a:off x="626327" y="2916231"/>
            <a:ext cx="3674083" cy="415609"/>
            <a:chOff x="626327" y="2916231"/>
            <a:chExt cx="3674083" cy="415609"/>
          </a:xfrm>
        </p:grpSpPr>
        <p:sp>
          <p:nvSpPr>
            <p:cNvPr id="103" name="TextBox 102"/>
            <p:cNvSpPr txBox="1"/>
            <p:nvPr/>
          </p:nvSpPr>
          <p:spPr>
            <a:xfrm>
              <a:off x="2262712" y="2923917"/>
              <a:ext cx="372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И</a:t>
              </a:r>
              <a:endParaRPr lang="ru-RU" sz="2000" b="1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747799" y="2919902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Х</a:t>
              </a:r>
              <a:endParaRPr lang="ru-RU" sz="20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26327" y="2931730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А</a:t>
              </a:r>
              <a:endParaRPr lang="ru-RU" sz="2000" b="1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208673" y="2916231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Р</a:t>
              </a:r>
              <a:endParaRPr lang="ru-RU" sz="2000" b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819001" y="2931730"/>
              <a:ext cx="4010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М</a:t>
              </a:r>
              <a:endParaRPr lang="ru-RU" sz="2000" b="1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41016" y="2931730"/>
              <a:ext cx="359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Д</a:t>
              </a:r>
              <a:endParaRPr lang="ru-RU" sz="2000" b="1" dirty="0"/>
            </a:p>
          </p:txBody>
        </p:sp>
      </p:grpSp>
      <p:sp>
        <p:nvSpPr>
          <p:cNvPr id="67" name="Скругленный прямоугольник 66"/>
          <p:cNvSpPr/>
          <p:nvPr/>
        </p:nvSpPr>
        <p:spPr>
          <a:xfrm>
            <a:off x="4757980" y="263471"/>
            <a:ext cx="7144718" cy="166692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Труд Евклида в 13-ти томах.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2263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7851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73" name="Группа 72"/>
          <p:cNvGrpSpPr/>
          <p:nvPr/>
        </p:nvGrpSpPr>
        <p:grpSpPr>
          <a:xfrm>
            <a:off x="2283552" y="3410075"/>
            <a:ext cx="7075098" cy="430706"/>
            <a:chOff x="2283552" y="3410075"/>
            <a:chExt cx="7075098" cy="430706"/>
          </a:xfrm>
        </p:grpSpPr>
        <p:sp>
          <p:nvSpPr>
            <p:cNvPr id="115" name="TextBox 114"/>
            <p:cNvSpPr txBox="1"/>
            <p:nvPr/>
          </p:nvSpPr>
          <p:spPr>
            <a:xfrm>
              <a:off x="7886607" y="3410075"/>
              <a:ext cx="369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Н</a:t>
              </a:r>
              <a:endParaRPr lang="ru-RU" sz="2000" b="1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302521" y="3410075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Ь</a:t>
              </a:r>
              <a:endParaRPr lang="ru-RU" sz="2000" b="1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283552" y="3430094"/>
              <a:ext cx="365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П</a:t>
              </a:r>
              <a:endParaRPr lang="ru-RU" sz="2000" b="1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73848" y="3438126"/>
              <a:ext cx="3577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Я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842352" y="3424560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Р</a:t>
              </a:r>
              <a:endParaRPr lang="ru-RU" sz="2000" b="1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545325" y="3438126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О</a:t>
              </a:r>
              <a:endParaRPr lang="ru-RU" sz="2000" b="1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074275" y="3438126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У</a:t>
              </a:r>
              <a:endParaRPr lang="ru-RU" sz="2000" b="1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653611" y="3440671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Г</a:t>
              </a:r>
              <a:endParaRPr lang="ru-RU" sz="2000" b="1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171415" y="3410075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О</a:t>
              </a:r>
              <a:endParaRPr lang="ru-RU" sz="2000" b="1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727691" y="3424560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Л</a:t>
              </a:r>
              <a:endParaRPr lang="ru-RU" sz="2000" b="1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427680" y="3424560"/>
              <a:ext cx="4267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Ы</a:t>
              </a:r>
              <a:endParaRPr lang="ru-RU" sz="2000" b="1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986432" y="3410075"/>
              <a:ext cx="372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Й</a:t>
              </a:r>
              <a:endParaRPr lang="ru-RU" sz="2000" b="1" dirty="0"/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2831460" y="3907160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</a:t>
            </a:r>
            <a:endParaRPr lang="ru-RU" sz="20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3406187" y="3907160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</a:t>
            </a:r>
            <a:endParaRPr lang="ru-RU" sz="20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3921644" y="3907160"/>
            <a:ext cx="388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Ф</a:t>
            </a:r>
            <a:endParaRPr lang="ru-RU" sz="20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5074275" y="3893006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Г</a:t>
            </a:r>
            <a:endParaRPr lang="ru-RU" sz="20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5642150" y="3878851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</a:t>
            </a:r>
            <a:endParaRPr lang="ru-RU" sz="20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6179366" y="3878851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</a:t>
            </a:r>
            <a:endParaRPr lang="ru-RU" sz="2000" b="1" dirty="0"/>
          </a:p>
        </p:txBody>
      </p:sp>
      <p:grpSp>
        <p:nvGrpSpPr>
          <p:cNvPr id="68" name="Группа 67"/>
          <p:cNvGrpSpPr/>
          <p:nvPr/>
        </p:nvGrpSpPr>
        <p:grpSpPr>
          <a:xfrm>
            <a:off x="4488722" y="4362450"/>
            <a:ext cx="2636033" cy="422305"/>
            <a:chOff x="4488722" y="4362450"/>
            <a:chExt cx="2636033" cy="422305"/>
          </a:xfrm>
        </p:grpSpPr>
        <p:sp>
          <p:nvSpPr>
            <p:cNvPr id="124" name="TextBox 123"/>
            <p:cNvSpPr txBox="1"/>
            <p:nvPr/>
          </p:nvSpPr>
          <p:spPr>
            <a:xfrm>
              <a:off x="4488722" y="4384645"/>
              <a:ext cx="4459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Ш</a:t>
              </a:r>
              <a:endParaRPr lang="ru-RU" sz="2000" b="1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647412" y="4369319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А</a:t>
              </a:r>
              <a:endParaRPr lang="ru-RU" sz="2000" b="1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179366" y="4362450"/>
              <a:ext cx="369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Н</a:t>
              </a:r>
              <a:endParaRPr lang="ru-RU" sz="2000" b="1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698035" y="4362450"/>
              <a:ext cx="4267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Ы</a:t>
              </a:r>
              <a:endParaRPr lang="ru-RU" sz="2000" b="1" dirty="0"/>
            </a:p>
          </p:txBody>
        </p:sp>
      </p:grpSp>
      <p:sp>
        <p:nvSpPr>
          <p:cNvPr id="126" name="Прямоугольник 125"/>
          <p:cNvSpPr/>
          <p:nvPr/>
        </p:nvSpPr>
        <p:spPr>
          <a:xfrm>
            <a:off x="6108470" y="48133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418236" y="4832350"/>
            <a:ext cx="3115779" cy="430242"/>
            <a:chOff x="3418236" y="4832350"/>
            <a:chExt cx="3115779" cy="430242"/>
          </a:xfrm>
        </p:grpSpPr>
        <p:sp>
          <p:nvSpPr>
            <p:cNvPr id="129" name="TextBox 128"/>
            <p:cNvSpPr txBox="1"/>
            <p:nvPr/>
          </p:nvSpPr>
          <p:spPr>
            <a:xfrm>
              <a:off x="3418236" y="4854545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Е</a:t>
              </a:r>
              <a:endParaRPr lang="ru-RU" sz="2000" b="1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3949032" y="4854545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В</a:t>
              </a:r>
              <a:endParaRPr lang="ru-RU" sz="2000" b="1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050602" y="4862482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Л</a:t>
              </a:r>
              <a:endParaRPr lang="ru-RU" sz="2000" b="1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507832" y="4845773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К</a:t>
              </a:r>
              <a:endParaRPr lang="ru-RU" sz="2000" b="1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166607" y="4832350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Д</a:t>
              </a:r>
              <a:endParaRPr lang="ru-RU" sz="2000" b="1" dirty="0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5100745" y="5331172"/>
            <a:ext cx="3125494" cy="415608"/>
            <a:chOff x="5100745" y="5331172"/>
            <a:chExt cx="3125494" cy="415608"/>
          </a:xfrm>
        </p:grpSpPr>
        <p:sp>
          <p:nvSpPr>
            <p:cNvPr id="134" name="TextBox 133"/>
            <p:cNvSpPr txBox="1"/>
            <p:nvPr/>
          </p:nvSpPr>
          <p:spPr>
            <a:xfrm>
              <a:off x="5100745" y="5334456"/>
              <a:ext cx="359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Д</a:t>
              </a:r>
              <a:endParaRPr lang="ru-RU" sz="2000" b="1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620144" y="534667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Е</a:t>
              </a:r>
              <a:endParaRPr lang="ru-RU" sz="2000" b="1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773377" y="5331172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А</a:t>
              </a:r>
              <a:endParaRPr lang="ru-RU" sz="2000" b="1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7324936" y="5346670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Р</a:t>
              </a:r>
              <a:endParaRPr lang="ru-RU" sz="2000" b="1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874861" y="5346670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Т</a:t>
              </a:r>
              <a:endParaRPr lang="ru-RU" sz="2000" b="1" dirty="0"/>
            </a:p>
          </p:txBody>
        </p:sp>
      </p:grpSp>
      <p:pic>
        <p:nvPicPr>
          <p:cNvPr id="72" name="Рисунок 7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4" y="4737160"/>
            <a:ext cx="3251741" cy="2032338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5095936" y="5819398"/>
            <a:ext cx="3130303" cy="417605"/>
            <a:chOff x="5095936" y="5819398"/>
            <a:chExt cx="3130303" cy="417605"/>
          </a:xfrm>
        </p:grpSpPr>
        <p:sp>
          <p:nvSpPr>
            <p:cNvPr id="139" name="TextBox 138"/>
            <p:cNvSpPr txBox="1"/>
            <p:nvPr/>
          </p:nvSpPr>
          <p:spPr>
            <a:xfrm>
              <a:off x="5095936" y="5832931"/>
              <a:ext cx="369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Н</a:t>
              </a:r>
              <a:endParaRPr lang="ru-RU" sz="2000" b="1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647059" y="5822950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А</a:t>
              </a:r>
              <a:endParaRPr lang="ru-RU" sz="2000" b="1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188183" y="5819398"/>
              <a:ext cx="359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Ч</a:t>
              </a:r>
              <a:endParaRPr lang="ru-RU" sz="2000" b="1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324936" y="5836169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Л</a:t>
              </a:r>
              <a:endParaRPr lang="ru-RU" sz="2000" b="1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7874861" y="5836893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А</a:t>
              </a:r>
              <a:endParaRPr lang="ru-RU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6987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99" grpId="0" animBg="1"/>
      <p:bldP spid="67" grpId="0" animBg="1"/>
      <p:bldP spid="6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92100"/>
            <a:ext cx="105537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Ребята!</a:t>
            </a:r>
          </a:p>
          <a:p>
            <a:pPr algn="ctr"/>
            <a:r>
              <a:rPr lang="ru-RU" sz="3600" dirty="0" smtClean="0"/>
              <a:t>Сегодня вам предстоит разгадать кроссворд, для этого должны будете вспомнить многое из того, что было изучено на уроках математики и геометрии.</a:t>
            </a:r>
          </a:p>
          <a:p>
            <a:pPr algn="ctr"/>
            <a:r>
              <a:rPr lang="ru-RU" sz="3600" dirty="0" smtClean="0"/>
              <a:t>Работать с кроссвордом очень легко:</a:t>
            </a:r>
          </a:p>
          <a:p>
            <a:pPr algn="ctr"/>
            <a:r>
              <a:rPr lang="ru-RU" sz="3600" dirty="0" smtClean="0"/>
              <a:t>по клику на номер вопроса появляется задание, чтобы проверить ответ, нажмите кнопку «Проверка», а, чтобы перейти к следующему вопросу, нажмите на стрелку. </a:t>
            </a:r>
          </a:p>
          <a:p>
            <a:pPr algn="ctr"/>
            <a:r>
              <a:rPr lang="ru-RU" sz="3600" b="1" i="1" dirty="0" smtClean="0"/>
              <a:t>Желаю удачи! </a:t>
            </a:r>
            <a:endParaRPr lang="ru-RU" sz="3600" b="1" i="1" dirty="0"/>
          </a:p>
        </p:txBody>
      </p:sp>
      <p:sp>
        <p:nvSpPr>
          <p:cNvPr id="3" name="Скругленный прямоугольник 2">
            <a:hlinkClick r:id="" action="ppaction://hlinkshowjump?jump=nextslide"/>
          </p:cNvPr>
          <p:cNvSpPr/>
          <p:nvPr/>
        </p:nvSpPr>
        <p:spPr>
          <a:xfrm>
            <a:off x="9931400" y="5868809"/>
            <a:ext cx="1651000" cy="6096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начать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03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9500" y="1447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38300" y="14478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7100" y="1447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55900" y="1447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383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97100" y="19304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559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147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735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9500" y="24130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38300" y="24130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97100" y="24130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55900" y="24130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07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795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383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971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559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314700" y="28956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8735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1971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59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147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873500" y="33782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4323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9911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5499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1087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6675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2263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7851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83439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9027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559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3147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8735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432300" y="38608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9911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5499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1087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432300" y="4343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991100" y="43434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549900" y="43370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108700" y="43370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667500" y="4343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314700" y="48196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873500" y="48196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432300" y="48196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991100" y="4829175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5549900" y="481965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</a:t>
            </a:r>
            <a:endParaRPr lang="ru-RU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49911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5499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108700" y="53086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</a:t>
            </a:r>
            <a:endParaRPr lang="ru-RU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6675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2263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7851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9911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5499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1087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667500" y="578485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72263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7851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588794" y="1447800"/>
            <a:ext cx="35100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83397" y="19870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4597" y="2437368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9694" y="29522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846094" y="34348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5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392194" y="39174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6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69743" y="439368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7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963694" y="487628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8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48741" y="5354121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9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33900" y="584148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5270500" y="159266"/>
            <a:ext cx="6629400" cy="1473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Имя великого </a:t>
            </a:r>
            <a:r>
              <a:rPr lang="ru-RU" sz="3200" dirty="0" smtClean="0">
                <a:solidFill>
                  <a:schemeClr val="tx1"/>
                </a:solidFill>
              </a:rPr>
              <a:t>математика-поэта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492500" y="1447800"/>
            <a:ext cx="14986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1177600" y="1489045"/>
            <a:ext cx="2005238" cy="400110"/>
            <a:chOff x="1177600" y="1489045"/>
            <a:chExt cx="2005238" cy="400110"/>
          </a:xfrm>
        </p:grpSpPr>
        <p:sp>
          <p:nvSpPr>
            <p:cNvPr id="95" name="TextBox 94"/>
            <p:cNvSpPr txBox="1"/>
            <p:nvPr/>
          </p:nvSpPr>
          <p:spPr>
            <a:xfrm>
              <a:off x="1177600" y="1489045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О</a:t>
              </a:r>
              <a:endParaRPr lang="ru-RU" sz="2000" b="1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83552" y="1489045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А</a:t>
              </a:r>
              <a:endParaRPr lang="ru-RU" sz="20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831460" y="1489045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Р</a:t>
              </a:r>
              <a:endParaRPr lang="ru-RU" sz="2000" b="1" dirty="0"/>
            </a:p>
          </p:txBody>
        </p:sp>
      </p:grpSp>
      <p:pic>
        <p:nvPicPr>
          <p:cNvPr id="99" name="Рисунок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087" y="4071844"/>
            <a:ext cx="2444750" cy="2473512"/>
          </a:xfrm>
          <a:prstGeom prst="rect">
            <a:avLst/>
          </a:prstGeom>
        </p:spPr>
      </p:pic>
      <p:sp>
        <p:nvSpPr>
          <p:cNvPr id="100" name="Стрелка вправо с вырезом 99">
            <a:hlinkClick r:id="" action="ppaction://hlinkshowjump?jump=nextslide"/>
          </p:cNvPr>
          <p:cNvSpPr/>
          <p:nvPr/>
        </p:nvSpPr>
        <p:spPr>
          <a:xfrm>
            <a:off x="10528462" y="2195052"/>
            <a:ext cx="978408" cy="484632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108470" y="48133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4585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87" grpId="0" animBg="1"/>
      <p:bldP spid="87" grpId="1" animBg="1"/>
      <p:bldP spid="1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9500" y="1447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38300" y="14478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7100" y="1447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55900" y="1447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383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97100" y="19304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559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147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735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9500" y="24130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38300" y="24130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97100" y="24130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55900" y="24130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07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795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383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971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559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314700" y="28956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8735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1971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59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147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873500" y="33782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4323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9911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5499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1087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6675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2263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7851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83439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9027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559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3147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8735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432300" y="38608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9911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5499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1087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432300" y="4343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991100" y="43434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549900" y="43370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108700" y="43370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667500" y="4343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314700" y="48196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873500" y="48196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432300" y="48196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991100" y="4829175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5549900" y="481965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</a:t>
            </a:r>
            <a:endParaRPr lang="ru-RU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49911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5499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108700" y="53086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</a:t>
            </a:r>
            <a:endParaRPr lang="ru-RU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6675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2263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7851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9911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5499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1087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667500" y="578485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72263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7851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588794" y="1447800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83397" y="1987034"/>
            <a:ext cx="35100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4597" y="2437368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9694" y="29522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846094" y="34348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5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392194" y="39174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6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69743" y="439368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7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963694" y="487628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8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48741" y="5354121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9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33900" y="584148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10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1177600" y="1489045"/>
            <a:ext cx="2005238" cy="400110"/>
            <a:chOff x="1177600" y="1489045"/>
            <a:chExt cx="2005238" cy="400110"/>
          </a:xfrm>
        </p:grpSpPr>
        <p:sp>
          <p:nvSpPr>
            <p:cNvPr id="95" name="TextBox 94"/>
            <p:cNvSpPr txBox="1"/>
            <p:nvPr/>
          </p:nvSpPr>
          <p:spPr>
            <a:xfrm>
              <a:off x="1177600" y="1489045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О</a:t>
              </a:r>
              <a:endParaRPr lang="ru-RU" sz="2000" b="1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83552" y="1489045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А</a:t>
              </a:r>
              <a:endParaRPr lang="ru-RU" sz="20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831460" y="1489045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Р</a:t>
              </a:r>
              <a:endParaRPr lang="ru-RU" sz="2000" b="1" dirty="0"/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5314742" y="167501"/>
            <a:ext cx="6629400" cy="165786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.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честь кого названа теорема: «Если параллельные прямые, пересекающие стороны угла, отсекают на одной его стороне равные отрезки, то они отсекают равные отрезки и на другой его стороне»?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1723576" y="1968470"/>
            <a:ext cx="2576834" cy="403285"/>
            <a:chOff x="1723576" y="1968470"/>
            <a:chExt cx="2576834" cy="403285"/>
          </a:xfrm>
        </p:grpSpPr>
        <p:sp>
          <p:nvSpPr>
            <p:cNvPr id="53" name="TextBox 52"/>
            <p:cNvSpPr txBox="1"/>
            <p:nvPr/>
          </p:nvSpPr>
          <p:spPr>
            <a:xfrm>
              <a:off x="1723576" y="1971645"/>
              <a:ext cx="3882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Ф</a:t>
              </a:r>
              <a:endParaRPr lang="ru-RU" sz="2000" b="1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853776" y="1968470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Л</a:t>
              </a:r>
              <a:endParaRPr lang="ru-RU" sz="2000" b="1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408216" y="196847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Е</a:t>
              </a:r>
              <a:endParaRPr lang="ru-RU" sz="2000" b="1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968268" y="196847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С</a:t>
              </a:r>
              <a:endParaRPr lang="ru-RU" sz="2000" b="1" dirty="0"/>
            </a:p>
          </p:txBody>
        </p:sp>
      </p:grpSp>
      <p:sp>
        <p:nvSpPr>
          <p:cNvPr id="92" name="Прямоугольник 91"/>
          <p:cNvSpPr/>
          <p:nvPr/>
        </p:nvSpPr>
        <p:spPr>
          <a:xfrm>
            <a:off x="4565442" y="1987034"/>
            <a:ext cx="14986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091" y="4113728"/>
            <a:ext cx="2395336" cy="2287072"/>
          </a:xfrm>
          <a:prstGeom prst="rect">
            <a:avLst/>
          </a:prstGeom>
        </p:spPr>
      </p:pic>
      <p:sp>
        <p:nvSpPr>
          <p:cNvPr id="93" name="Стрелка вправо с вырезом 92">
            <a:hlinkClick r:id="" action="ppaction://hlinkshowjump?jump=nextslide"/>
          </p:cNvPr>
          <p:cNvSpPr/>
          <p:nvPr/>
        </p:nvSpPr>
        <p:spPr>
          <a:xfrm>
            <a:off x="10528462" y="2195052"/>
            <a:ext cx="978408" cy="484632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6108470" y="48133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7721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9500" y="1447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38300" y="14478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7100" y="1447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55900" y="1447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383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97100" y="19304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559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147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735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9500" y="24130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38300" y="24130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97100" y="24130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55900" y="24130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07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795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383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971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559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314700" y="28956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8735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1971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59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147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873500" y="33782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4323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9911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5499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1087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6675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2263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7851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83439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9027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559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3147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8735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432300" y="38608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9911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5499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1087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432300" y="4343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991100" y="43434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549900" y="43370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108700" y="43370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667500" y="4343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314700" y="48196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873500" y="48196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432300" y="48196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991100" y="4829175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5549900" y="481965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</a:t>
            </a:r>
            <a:endParaRPr lang="ru-RU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49911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5499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108700" y="53086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</a:t>
            </a:r>
            <a:endParaRPr lang="ru-RU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6675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2263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7851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9911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5499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1087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667500" y="578485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72263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7851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588794" y="1447800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83397" y="19870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4597" y="2437368"/>
            <a:ext cx="35100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9694" y="29522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846094" y="34348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5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392194" y="39174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6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69743" y="439368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7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963694" y="487628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8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48741" y="5354121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9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33900" y="584148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10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1177600" y="1489045"/>
            <a:ext cx="2005238" cy="400110"/>
            <a:chOff x="1177600" y="1489045"/>
            <a:chExt cx="2005238" cy="400110"/>
          </a:xfrm>
        </p:grpSpPr>
        <p:sp>
          <p:nvSpPr>
            <p:cNvPr id="95" name="TextBox 94"/>
            <p:cNvSpPr txBox="1"/>
            <p:nvPr/>
          </p:nvSpPr>
          <p:spPr>
            <a:xfrm>
              <a:off x="1177600" y="1489045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О</a:t>
              </a:r>
              <a:endParaRPr lang="ru-RU" sz="2000" b="1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83552" y="1489045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А</a:t>
              </a:r>
              <a:endParaRPr lang="ru-RU" sz="20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831460" y="1489045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Р</a:t>
              </a:r>
              <a:endParaRPr lang="ru-RU" sz="2000" b="1" dirty="0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1723576" y="1968470"/>
            <a:ext cx="2576834" cy="403285"/>
            <a:chOff x="1723576" y="1968470"/>
            <a:chExt cx="2576834" cy="403285"/>
          </a:xfrm>
        </p:grpSpPr>
        <p:sp>
          <p:nvSpPr>
            <p:cNvPr id="53" name="TextBox 52"/>
            <p:cNvSpPr txBox="1"/>
            <p:nvPr/>
          </p:nvSpPr>
          <p:spPr>
            <a:xfrm>
              <a:off x="1723576" y="1971645"/>
              <a:ext cx="3882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Ф</a:t>
              </a:r>
              <a:endParaRPr lang="ru-RU" sz="2000" b="1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853776" y="1968470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Л</a:t>
              </a:r>
              <a:endParaRPr lang="ru-RU" sz="2000" b="1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408216" y="196847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Е</a:t>
              </a:r>
              <a:endParaRPr lang="ru-RU" sz="2000" b="1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968268" y="196847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С</a:t>
              </a:r>
              <a:endParaRPr lang="ru-RU" sz="2000" b="1" dirty="0"/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4534115" y="2469634"/>
            <a:ext cx="14986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331417" y="201478"/>
            <a:ext cx="6571281" cy="161565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Фамилия ученого, который вывел формулы для нахождения корней квадратного уравнения.</a:t>
            </a:r>
          </a:p>
        </p:txBody>
      </p:sp>
      <p:grpSp>
        <p:nvGrpSpPr>
          <p:cNvPr id="70" name="Группа 69"/>
          <p:cNvGrpSpPr/>
          <p:nvPr/>
        </p:nvGrpSpPr>
        <p:grpSpPr>
          <a:xfrm>
            <a:off x="1208673" y="2467173"/>
            <a:ext cx="1398818" cy="402571"/>
            <a:chOff x="1208673" y="2467173"/>
            <a:chExt cx="1398818" cy="402571"/>
          </a:xfrm>
        </p:grpSpPr>
        <p:sp>
          <p:nvSpPr>
            <p:cNvPr id="69" name="TextBox 68"/>
            <p:cNvSpPr txBox="1"/>
            <p:nvPr/>
          </p:nvSpPr>
          <p:spPr>
            <a:xfrm>
              <a:off x="1208673" y="2469634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В</a:t>
              </a:r>
              <a:endParaRPr lang="ru-RU" sz="20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705713" y="2469634"/>
              <a:ext cx="3747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/>
                <a:t>И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275349" y="2467173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Е</a:t>
              </a:r>
              <a:endParaRPr lang="ru-RU" sz="2000" b="1" dirty="0"/>
            </a:p>
          </p:txBody>
        </p:sp>
      </p:grpSp>
      <p:pic>
        <p:nvPicPr>
          <p:cNvPr id="71" name="Рисунок 70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98707" y="3434834"/>
            <a:ext cx="2203991" cy="3195787"/>
          </a:xfrm>
          <a:prstGeom prst="rect">
            <a:avLst/>
          </a:prstGeom>
        </p:spPr>
      </p:pic>
      <p:sp>
        <p:nvSpPr>
          <p:cNvPr id="99" name="Стрелка вправо с вырезом 98">
            <a:hlinkClick r:id="" action="ppaction://hlinkshowjump?jump=nextslide"/>
          </p:cNvPr>
          <p:cNvSpPr/>
          <p:nvPr/>
        </p:nvSpPr>
        <p:spPr>
          <a:xfrm>
            <a:off x="10528462" y="2195052"/>
            <a:ext cx="978408" cy="484632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6108470" y="48133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9057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9500" y="1447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38300" y="14478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7100" y="1447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55900" y="1447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383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97100" y="19304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559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147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735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9500" y="24130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38300" y="24130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97100" y="24130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55900" y="24130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07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795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559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314700" y="28956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8735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1971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59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147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873500" y="33782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4323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9911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5499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1087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6675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2263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7851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83439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9027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559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3147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8735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432300" y="38608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9911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5499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1087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432300" y="4343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991100" y="43434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549900" y="43370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108700" y="43370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667500" y="4343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314700" y="48196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873500" y="48196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432300" y="48196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991100" y="4829175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5549900" y="481965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</a:t>
            </a:r>
            <a:endParaRPr lang="ru-RU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49911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5499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108700" y="53086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</a:t>
            </a:r>
            <a:endParaRPr lang="ru-RU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6675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2263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7851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9911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5499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1087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667500" y="578485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72263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7851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588794" y="1447800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83397" y="19870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4597" y="2437368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5108" y="2939306"/>
            <a:ext cx="35100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846094" y="34348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5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392194" y="39174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6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69743" y="439368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7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963694" y="487628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8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48741" y="5354121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9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33900" y="584148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10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1177600" y="1489045"/>
            <a:ext cx="2005238" cy="400110"/>
            <a:chOff x="1177600" y="1489045"/>
            <a:chExt cx="2005238" cy="400110"/>
          </a:xfrm>
        </p:grpSpPr>
        <p:sp>
          <p:nvSpPr>
            <p:cNvPr id="95" name="TextBox 94"/>
            <p:cNvSpPr txBox="1"/>
            <p:nvPr/>
          </p:nvSpPr>
          <p:spPr>
            <a:xfrm>
              <a:off x="1177600" y="1489045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О</a:t>
              </a:r>
              <a:endParaRPr lang="ru-RU" sz="2000" b="1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83552" y="1489045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А</a:t>
              </a:r>
              <a:endParaRPr lang="ru-RU" sz="20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831460" y="1489045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Р</a:t>
              </a:r>
              <a:endParaRPr lang="ru-RU" sz="2000" b="1" dirty="0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1723576" y="1968470"/>
            <a:ext cx="2576834" cy="403285"/>
            <a:chOff x="1723576" y="1968470"/>
            <a:chExt cx="2576834" cy="403285"/>
          </a:xfrm>
        </p:grpSpPr>
        <p:sp>
          <p:nvSpPr>
            <p:cNvPr id="53" name="TextBox 52"/>
            <p:cNvSpPr txBox="1"/>
            <p:nvPr/>
          </p:nvSpPr>
          <p:spPr>
            <a:xfrm>
              <a:off x="1723576" y="1971645"/>
              <a:ext cx="3882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Ф</a:t>
              </a:r>
              <a:endParaRPr lang="ru-RU" sz="2000" b="1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853776" y="1968470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Л</a:t>
              </a:r>
              <a:endParaRPr lang="ru-RU" sz="2000" b="1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408216" y="196847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Е</a:t>
              </a:r>
              <a:endParaRPr lang="ru-RU" sz="2000" b="1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968268" y="196847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С</a:t>
              </a:r>
              <a:endParaRPr lang="ru-RU" sz="2000" b="1" dirty="0"/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4533900" y="2901950"/>
            <a:ext cx="14986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1208673" y="2467173"/>
            <a:ext cx="1398818" cy="402571"/>
            <a:chOff x="1208673" y="2467173"/>
            <a:chExt cx="1398818" cy="402571"/>
          </a:xfrm>
        </p:grpSpPr>
        <p:sp>
          <p:nvSpPr>
            <p:cNvPr id="69" name="TextBox 68"/>
            <p:cNvSpPr txBox="1"/>
            <p:nvPr/>
          </p:nvSpPr>
          <p:spPr>
            <a:xfrm>
              <a:off x="1208673" y="2469634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В</a:t>
              </a:r>
              <a:endParaRPr lang="ru-RU" sz="20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705713" y="2469634"/>
              <a:ext cx="3747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/>
                <a:t>И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275349" y="2467173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Е</a:t>
              </a:r>
              <a:endParaRPr lang="ru-RU" sz="2000" b="1" dirty="0"/>
            </a:p>
          </p:txBody>
        </p:sp>
      </p:grpSp>
      <p:sp>
        <p:nvSpPr>
          <p:cNvPr id="99" name="Стрелка вправо с вырезом 98">
            <a:hlinkClick r:id="" action="ppaction://hlinkshowjump?jump=nextslide"/>
          </p:cNvPr>
          <p:cNvSpPr/>
          <p:nvPr/>
        </p:nvSpPr>
        <p:spPr>
          <a:xfrm>
            <a:off x="10528462" y="2195052"/>
            <a:ext cx="978408" cy="484632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991100" y="325464"/>
            <a:ext cx="6880602" cy="164300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Великий учёный-математик, написавший трактат “О спиралях”.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383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971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74" name="Группа 73"/>
          <p:cNvGrpSpPr/>
          <p:nvPr/>
        </p:nvGrpSpPr>
        <p:grpSpPr>
          <a:xfrm>
            <a:off x="626327" y="2916231"/>
            <a:ext cx="3674083" cy="415609"/>
            <a:chOff x="626327" y="2916231"/>
            <a:chExt cx="3674083" cy="415609"/>
          </a:xfrm>
        </p:grpSpPr>
        <p:sp>
          <p:nvSpPr>
            <p:cNvPr id="103" name="TextBox 102"/>
            <p:cNvSpPr txBox="1"/>
            <p:nvPr/>
          </p:nvSpPr>
          <p:spPr>
            <a:xfrm>
              <a:off x="2262712" y="2923917"/>
              <a:ext cx="372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И</a:t>
              </a:r>
              <a:endParaRPr lang="ru-RU" sz="2000" b="1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747799" y="2919902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Х</a:t>
              </a:r>
              <a:endParaRPr lang="ru-RU" sz="20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26327" y="2931730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А</a:t>
              </a:r>
              <a:endParaRPr lang="ru-RU" sz="2000" b="1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208673" y="2916231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Р</a:t>
              </a:r>
              <a:endParaRPr lang="ru-RU" sz="2000" b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819001" y="2931730"/>
              <a:ext cx="4010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М</a:t>
              </a:r>
              <a:endParaRPr lang="ru-RU" sz="2000" b="1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41016" y="2931730"/>
              <a:ext cx="359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Д</a:t>
              </a:r>
              <a:endParaRPr lang="ru-RU" sz="2000" b="1" dirty="0"/>
            </a:p>
          </p:txBody>
        </p:sp>
      </p:grpSp>
      <p:pic>
        <p:nvPicPr>
          <p:cNvPr id="75" name="Рисунок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00" y="3434834"/>
            <a:ext cx="2486025" cy="3297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6" name="Прямоугольник 105"/>
          <p:cNvSpPr/>
          <p:nvPr/>
        </p:nvSpPr>
        <p:spPr>
          <a:xfrm>
            <a:off x="6108470" y="48133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4316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99" grpId="0" animBg="1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9500" y="1447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38300" y="14478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7100" y="1447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55900" y="1447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383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97100" y="19304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559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147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735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9500" y="24130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38300" y="24130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97100" y="24130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55900" y="24130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07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795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559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314700" y="28956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8735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1971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59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147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873500" y="33782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4323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9911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5499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1087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6675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83439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9027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559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3147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8735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432300" y="38608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9911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5499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1087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432300" y="4343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991100" y="43434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549900" y="43370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108700" y="43370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667500" y="4343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314700" y="48196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873500" y="48196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432300" y="48196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991100" y="4829175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5549900" y="481965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</a:t>
            </a:r>
            <a:endParaRPr lang="ru-RU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49911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5499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108700" y="53086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</a:t>
            </a:r>
            <a:endParaRPr lang="ru-RU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6675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2263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7851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9911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5499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1087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667500" y="578485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72263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7851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588794" y="1447800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83397" y="19870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4597" y="2437368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9694" y="29522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757703" y="3434834"/>
            <a:ext cx="35100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5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392194" y="39174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6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69743" y="439368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7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963694" y="487628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8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48741" y="5354121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9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33900" y="584148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10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1177600" y="1489045"/>
            <a:ext cx="2005238" cy="400110"/>
            <a:chOff x="1177600" y="1489045"/>
            <a:chExt cx="2005238" cy="400110"/>
          </a:xfrm>
        </p:grpSpPr>
        <p:sp>
          <p:nvSpPr>
            <p:cNvPr id="95" name="TextBox 94"/>
            <p:cNvSpPr txBox="1"/>
            <p:nvPr/>
          </p:nvSpPr>
          <p:spPr>
            <a:xfrm>
              <a:off x="1177600" y="1489045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О</a:t>
              </a:r>
              <a:endParaRPr lang="ru-RU" sz="2000" b="1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83552" y="1489045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А</a:t>
              </a:r>
              <a:endParaRPr lang="ru-RU" sz="20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831460" y="1489045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Р</a:t>
              </a:r>
              <a:endParaRPr lang="ru-RU" sz="2000" b="1" dirty="0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1723576" y="1968470"/>
            <a:ext cx="2576834" cy="403285"/>
            <a:chOff x="1723576" y="1968470"/>
            <a:chExt cx="2576834" cy="403285"/>
          </a:xfrm>
        </p:grpSpPr>
        <p:sp>
          <p:nvSpPr>
            <p:cNvPr id="53" name="TextBox 52"/>
            <p:cNvSpPr txBox="1"/>
            <p:nvPr/>
          </p:nvSpPr>
          <p:spPr>
            <a:xfrm>
              <a:off x="1723576" y="1971645"/>
              <a:ext cx="3882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Ф</a:t>
              </a:r>
              <a:endParaRPr lang="ru-RU" sz="2000" b="1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853776" y="1968470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Л</a:t>
              </a:r>
              <a:endParaRPr lang="ru-RU" sz="2000" b="1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408216" y="196847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Е</a:t>
              </a:r>
              <a:endParaRPr lang="ru-RU" sz="2000" b="1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968268" y="196847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С</a:t>
              </a:r>
              <a:endParaRPr lang="ru-RU" sz="2000" b="1" dirty="0"/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9655176" y="3434834"/>
            <a:ext cx="14986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1208673" y="2467173"/>
            <a:ext cx="1398818" cy="402571"/>
            <a:chOff x="1208673" y="2467173"/>
            <a:chExt cx="1398818" cy="402571"/>
          </a:xfrm>
        </p:grpSpPr>
        <p:sp>
          <p:nvSpPr>
            <p:cNvPr id="69" name="TextBox 68"/>
            <p:cNvSpPr txBox="1"/>
            <p:nvPr/>
          </p:nvSpPr>
          <p:spPr>
            <a:xfrm>
              <a:off x="1208673" y="2469634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В</a:t>
              </a:r>
              <a:endParaRPr lang="ru-RU" sz="20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705713" y="2469634"/>
              <a:ext cx="3747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/>
                <a:t>И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275349" y="2467173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Е</a:t>
              </a:r>
              <a:endParaRPr lang="ru-RU" sz="2000" b="1" dirty="0"/>
            </a:p>
          </p:txBody>
        </p:sp>
      </p:grpSp>
      <p:sp>
        <p:nvSpPr>
          <p:cNvPr id="99" name="Стрелка вправо с вырезом 98">
            <a:hlinkClick r:id="" action="ppaction://hlinkshowjump?jump=nextslide"/>
          </p:cNvPr>
          <p:cNvSpPr/>
          <p:nvPr/>
        </p:nvSpPr>
        <p:spPr>
          <a:xfrm>
            <a:off x="10528462" y="2195052"/>
            <a:ext cx="978408" cy="484632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383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971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74" name="Группа 73"/>
          <p:cNvGrpSpPr/>
          <p:nvPr/>
        </p:nvGrpSpPr>
        <p:grpSpPr>
          <a:xfrm>
            <a:off x="626327" y="2916231"/>
            <a:ext cx="3674083" cy="415609"/>
            <a:chOff x="626327" y="2916231"/>
            <a:chExt cx="3674083" cy="415609"/>
          </a:xfrm>
        </p:grpSpPr>
        <p:sp>
          <p:nvSpPr>
            <p:cNvPr id="103" name="TextBox 102"/>
            <p:cNvSpPr txBox="1"/>
            <p:nvPr/>
          </p:nvSpPr>
          <p:spPr>
            <a:xfrm>
              <a:off x="2262712" y="2923917"/>
              <a:ext cx="372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И</a:t>
              </a:r>
              <a:endParaRPr lang="ru-RU" sz="2000" b="1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747799" y="2919902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Х</a:t>
              </a:r>
              <a:endParaRPr lang="ru-RU" sz="20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26327" y="2931730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А</a:t>
              </a:r>
              <a:endParaRPr lang="ru-RU" sz="2000" b="1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208673" y="2916231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Р</a:t>
              </a:r>
              <a:endParaRPr lang="ru-RU" sz="2000" b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819001" y="2931730"/>
              <a:ext cx="4010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М</a:t>
              </a:r>
              <a:endParaRPr lang="ru-RU" sz="2000" b="1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41016" y="2931730"/>
              <a:ext cx="359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Д</a:t>
              </a:r>
              <a:endParaRPr lang="ru-RU" sz="2000" b="1" dirty="0"/>
            </a:p>
          </p:txBody>
        </p:sp>
      </p:grpSp>
      <p:sp>
        <p:nvSpPr>
          <p:cNvPr id="67" name="Скругленный прямоугольник 66"/>
          <p:cNvSpPr/>
          <p:nvPr/>
        </p:nvSpPr>
        <p:spPr>
          <a:xfrm>
            <a:off x="4757980" y="263471"/>
            <a:ext cx="7144718" cy="166692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Для какого треугольника применима теорема Пифагора?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2263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7851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73" name="Группа 72"/>
          <p:cNvGrpSpPr/>
          <p:nvPr/>
        </p:nvGrpSpPr>
        <p:grpSpPr>
          <a:xfrm>
            <a:off x="2283552" y="3410075"/>
            <a:ext cx="7075098" cy="430706"/>
            <a:chOff x="2283552" y="3410075"/>
            <a:chExt cx="7075098" cy="430706"/>
          </a:xfrm>
        </p:grpSpPr>
        <p:sp>
          <p:nvSpPr>
            <p:cNvPr id="115" name="TextBox 114"/>
            <p:cNvSpPr txBox="1"/>
            <p:nvPr/>
          </p:nvSpPr>
          <p:spPr>
            <a:xfrm>
              <a:off x="7886607" y="3410075"/>
              <a:ext cx="369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Н</a:t>
              </a:r>
              <a:endParaRPr lang="ru-RU" sz="2000" b="1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302521" y="3410075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Ь</a:t>
              </a:r>
              <a:endParaRPr lang="ru-RU" sz="2000" b="1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283552" y="3430094"/>
              <a:ext cx="365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П</a:t>
              </a:r>
              <a:endParaRPr lang="ru-RU" sz="2000" b="1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73848" y="3438126"/>
              <a:ext cx="3577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Я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842352" y="3424560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Р</a:t>
              </a:r>
              <a:endParaRPr lang="ru-RU" sz="2000" b="1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545325" y="3438126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О</a:t>
              </a:r>
              <a:endParaRPr lang="ru-RU" sz="2000" b="1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074275" y="3438126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У</a:t>
              </a:r>
              <a:endParaRPr lang="ru-RU" sz="2000" b="1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653611" y="3440671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Г</a:t>
              </a:r>
              <a:endParaRPr lang="ru-RU" sz="2000" b="1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171415" y="3410075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О</a:t>
              </a:r>
              <a:endParaRPr lang="ru-RU" sz="2000" b="1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727691" y="3424560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Л</a:t>
              </a:r>
              <a:endParaRPr lang="ru-RU" sz="2000" b="1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427680" y="3424560"/>
              <a:ext cx="4267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Ы</a:t>
              </a:r>
              <a:endParaRPr lang="ru-RU" sz="2000" b="1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986432" y="3410075"/>
              <a:ext cx="372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Й</a:t>
              </a:r>
              <a:endParaRPr lang="ru-RU" sz="2000" b="1" dirty="0"/>
            </a:p>
          </p:txBody>
        </p:sp>
      </p:grpSp>
      <p:sp>
        <p:nvSpPr>
          <p:cNvPr id="71" name="Прямоугольный треугольник 70"/>
          <p:cNvSpPr/>
          <p:nvPr/>
        </p:nvSpPr>
        <p:spPr>
          <a:xfrm>
            <a:off x="9872153" y="4184118"/>
            <a:ext cx="1851694" cy="2284515"/>
          </a:xfrm>
          <a:prstGeom prst="rt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6108470" y="48133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1773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99" grpId="0" animBg="1"/>
      <p:bldP spid="67" grpId="0" animBg="1"/>
      <p:bldP spid="67" grpId="1" animBg="1"/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9500" y="1447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38300" y="14478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7100" y="1447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55900" y="1447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383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97100" y="19304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559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147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735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9500" y="24130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38300" y="24130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97100" y="24130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55900" y="24130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07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795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559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314700" y="28956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8735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1971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59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147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873500" y="33782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4323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9911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5499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1087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6675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83439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9027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559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3147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8735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432300" y="38608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9911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5499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1087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432300" y="4343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991100" y="43434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549900" y="43370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108700" y="43370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667500" y="4343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314700" y="48196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873500" y="48196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432300" y="48196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991100" y="4829175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5549900" y="481965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</a:t>
            </a:r>
            <a:endParaRPr lang="ru-RU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49911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5499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108700" y="53086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</a:t>
            </a:r>
            <a:endParaRPr lang="ru-RU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6675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2263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7851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9911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5499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1087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667500" y="578485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72263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7851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588794" y="1447800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83397" y="19870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4597" y="2437368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9694" y="29522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846094" y="34348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5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328957" y="3917434"/>
            <a:ext cx="35100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6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69743" y="439368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7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963694" y="487628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8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48741" y="5354121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9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33900" y="584148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10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1177600" y="1489045"/>
            <a:ext cx="2005238" cy="400110"/>
            <a:chOff x="1177600" y="1489045"/>
            <a:chExt cx="2005238" cy="400110"/>
          </a:xfrm>
        </p:grpSpPr>
        <p:sp>
          <p:nvSpPr>
            <p:cNvPr id="95" name="TextBox 94"/>
            <p:cNvSpPr txBox="1"/>
            <p:nvPr/>
          </p:nvSpPr>
          <p:spPr>
            <a:xfrm>
              <a:off x="1177600" y="1489045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О</a:t>
              </a:r>
              <a:endParaRPr lang="ru-RU" sz="2000" b="1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83552" y="1489045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А</a:t>
              </a:r>
              <a:endParaRPr lang="ru-RU" sz="20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831460" y="1489045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Р</a:t>
              </a:r>
              <a:endParaRPr lang="ru-RU" sz="2000" b="1" dirty="0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1723576" y="1968470"/>
            <a:ext cx="2576834" cy="403285"/>
            <a:chOff x="1723576" y="1968470"/>
            <a:chExt cx="2576834" cy="403285"/>
          </a:xfrm>
        </p:grpSpPr>
        <p:sp>
          <p:nvSpPr>
            <p:cNvPr id="53" name="TextBox 52"/>
            <p:cNvSpPr txBox="1"/>
            <p:nvPr/>
          </p:nvSpPr>
          <p:spPr>
            <a:xfrm>
              <a:off x="1723576" y="1971645"/>
              <a:ext cx="3882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Ф</a:t>
              </a:r>
              <a:endParaRPr lang="ru-RU" sz="2000" b="1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853776" y="1968470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Л</a:t>
              </a:r>
              <a:endParaRPr lang="ru-RU" sz="2000" b="1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408216" y="196847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Е</a:t>
              </a:r>
              <a:endParaRPr lang="ru-RU" sz="2000" b="1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968268" y="196847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С</a:t>
              </a:r>
              <a:endParaRPr lang="ru-RU" sz="2000" b="1" dirty="0"/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7886607" y="3961928"/>
            <a:ext cx="14986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1208673" y="2467173"/>
            <a:ext cx="1398818" cy="402571"/>
            <a:chOff x="1208673" y="2467173"/>
            <a:chExt cx="1398818" cy="402571"/>
          </a:xfrm>
        </p:grpSpPr>
        <p:sp>
          <p:nvSpPr>
            <p:cNvPr id="69" name="TextBox 68"/>
            <p:cNvSpPr txBox="1"/>
            <p:nvPr/>
          </p:nvSpPr>
          <p:spPr>
            <a:xfrm>
              <a:off x="1208673" y="2469634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В</a:t>
              </a:r>
              <a:endParaRPr lang="ru-RU" sz="20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705713" y="2469634"/>
              <a:ext cx="3747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/>
                <a:t>И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275349" y="2467173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Е</a:t>
              </a:r>
              <a:endParaRPr lang="ru-RU" sz="2000" b="1" dirty="0"/>
            </a:p>
          </p:txBody>
        </p:sp>
      </p:grpSp>
      <p:sp>
        <p:nvSpPr>
          <p:cNvPr id="99" name="Стрелка вправо с вырезом 98">
            <a:hlinkClick r:id="" action="ppaction://hlinkshowjump?jump=nextslide"/>
          </p:cNvPr>
          <p:cNvSpPr/>
          <p:nvPr/>
        </p:nvSpPr>
        <p:spPr>
          <a:xfrm>
            <a:off x="10528462" y="2195052"/>
            <a:ext cx="978408" cy="484632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383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971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74" name="Группа 73"/>
          <p:cNvGrpSpPr/>
          <p:nvPr/>
        </p:nvGrpSpPr>
        <p:grpSpPr>
          <a:xfrm>
            <a:off x="626327" y="2916231"/>
            <a:ext cx="3674083" cy="415609"/>
            <a:chOff x="626327" y="2916231"/>
            <a:chExt cx="3674083" cy="415609"/>
          </a:xfrm>
        </p:grpSpPr>
        <p:sp>
          <p:nvSpPr>
            <p:cNvPr id="103" name="TextBox 102"/>
            <p:cNvSpPr txBox="1"/>
            <p:nvPr/>
          </p:nvSpPr>
          <p:spPr>
            <a:xfrm>
              <a:off x="2262712" y="2923917"/>
              <a:ext cx="372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И</a:t>
              </a:r>
              <a:endParaRPr lang="ru-RU" sz="2000" b="1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747799" y="2919902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Х</a:t>
              </a:r>
              <a:endParaRPr lang="ru-RU" sz="20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26327" y="2931730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А</a:t>
              </a:r>
              <a:endParaRPr lang="ru-RU" sz="2000" b="1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208673" y="2916231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Р</a:t>
              </a:r>
              <a:endParaRPr lang="ru-RU" sz="2000" b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819001" y="2931730"/>
              <a:ext cx="4010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М</a:t>
              </a:r>
              <a:endParaRPr lang="ru-RU" sz="2000" b="1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41016" y="2931730"/>
              <a:ext cx="359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Д</a:t>
              </a:r>
              <a:endParaRPr lang="ru-RU" sz="2000" b="1" dirty="0"/>
            </a:p>
          </p:txBody>
        </p:sp>
      </p:grpSp>
      <p:sp>
        <p:nvSpPr>
          <p:cNvPr id="67" name="Скругленный прямоугольник 66"/>
          <p:cNvSpPr/>
          <p:nvPr/>
        </p:nvSpPr>
        <p:spPr>
          <a:xfrm>
            <a:off x="4757980" y="263471"/>
            <a:ext cx="7144718" cy="166692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Величайший учёный Древней Греции, прославивший пентаграмму.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2263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7851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73" name="Группа 72"/>
          <p:cNvGrpSpPr/>
          <p:nvPr/>
        </p:nvGrpSpPr>
        <p:grpSpPr>
          <a:xfrm>
            <a:off x="2283552" y="3410075"/>
            <a:ext cx="7075098" cy="430706"/>
            <a:chOff x="2283552" y="3410075"/>
            <a:chExt cx="7075098" cy="430706"/>
          </a:xfrm>
        </p:grpSpPr>
        <p:sp>
          <p:nvSpPr>
            <p:cNvPr id="115" name="TextBox 114"/>
            <p:cNvSpPr txBox="1"/>
            <p:nvPr/>
          </p:nvSpPr>
          <p:spPr>
            <a:xfrm>
              <a:off x="7886607" y="3410075"/>
              <a:ext cx="369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Н</a:t>
              </a:r>
              <a:endParaRPr lang="ru-RU" sz="2000" b="1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302521" y="3410075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Ь</a:t>
              </a:r>
              <a:endParaRPr lang="ru-RU" sz="2000" b="1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283552" y="3430094"/>
              <a:ext cx="365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П</a:t>
              </a:r>
              <a:endParaRPr lang="ru-RU" sz="2000" b="1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73848" y="3438126"/>
              <a:ext cx="3577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Я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842352" y="3424560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Р</a:t>
              </a:r>
              <a:endParaRPr lang="ru-RU" sz="2000" b="1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545325" y="3438126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О</a:t>
              </a:r>
              <a:endParaRPr lang="ru-RU" sz="2000" b="1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074275" y="3438126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У</a:t>
              </a:r>
              <a:endParaRPr lang="ru-RU" sz="2000" b="1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653611" y="3440671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Г</a:t>
              </a:r>
              <a:endParaRPr lang="ru-RU" sz="2000" b="1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171415" y="3410075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О</a:t>
              </a:r>
              <a:endParaRPr lang="ru-RU" sz="2000" b="1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727691" y="3424560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Л</a:t>
              </a:r>
              <a:endParaRPr lang="ru-RU" sz="2000" b="1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427680" y="3424560"/>
              <a:ext cx="4267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Ы</a:t>
              </a:r>
              <a:endParaRPr lang="ru-RU" sz="2000" b="1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986432" y="3410075"/>
              <a:ext cx="372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Й</a:t>
              </a:r>
              <a:endParaRPr lang="ru-RU" sz="2000" b="1" dirty="0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2831460" y="3878851"/>
            <a:ext cx="3689666" cy="428419"/>
            <a:chOff x="2831460" y="3878851"/>
            <a:chExt cx="3689666" cy="428419"/>
          </a:xfrm>
        </p:grpSpPr>
        <p:sp>
          <p:nvSpPr>
            <p:cNvPr id="118" name="TextBox 117"/>
            <p:cNvSpPr txBox="1"/>
            <p:nvPr/>
          </p:nvSpPr>
          <p:spPr>
            <a:xfrm>
              <a:off x="2831460" y="3907160"/>
              <a:ext cx="365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П</a:t>
              </a:r>
              <a:endParaRPr lang="ru-RU" sz="2000" b="1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406187" y="3907160"/>
              <a:ext cx="372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И</a:t>
              </a:r>
              <a:endParaRPr lang="ru-RU" sz="2000" b="1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921644" y="3907160"/>
              <a:ext cx="3882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Ф</a:t>
              </a:r>
              <a:endParaRPr lang="ru-RU" sz="2000" b="1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074275" y="3893006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Г</a:t>
              </a:r>
              <a:endParaRPr lang="ru-RU" sz="2000" b="1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642150" y="3878851"/>
              <a:ext cx="365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О</a:t>
              </a:r>
              <a:endParaRPr lang="ru-RU" sz="2000" b="1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179366" y="3878851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Р</a:t>
              </a:r>
              <a:endParaRPr lang="ru-RU" sz="2000" b="1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232" y="3641725"/>
            <a:ext cx="2419350" cy="2857500"/>
          </a:xfrm>
          <a:prstGeom prst="rect">
            <a:avLst/>
          </a:prstGeom>
        </p:spPr>
      </p:pic>
      <p:sp>
        <p:nvSpPr>
          <p:cNvPr id="124" name="Прямоугольник 123"/>
          <p:cNvSpPr/>
          <p:nvPr/>
        </p:nvSpPr>
        <p:spPr>
          <a:xfrm>
            <a:off x="6108470" y="48133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2367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99" grpId="0" animBg="1"/>
      <p:bldP spid="67" grpId="0" animBg="1"/>
      <p:bldP spid="6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9500" y="1447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38300" y="14478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7100" y="1447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55900" y="1447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383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97100" y="19304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559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147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73500" y="1930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9500" y="24130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38300" y="24130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97100" y="24130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55900" y="24130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07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795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559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314700" y="28956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8735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1971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59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147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873500" y="33782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4323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9911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5499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1087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6675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83439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9027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559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3147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8735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432300" y="38608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9911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5499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108700" y="38608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432300" y="4343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991100" y="43434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549900" y="43370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108700" y="43370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667500" y="43434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314700" y="48196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873500" y="48196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432300" y="48196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991100" y="4829175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5549900" y="481965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</a:t>
            </a:r>
            <a:endParaRPr lang="ru-RU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49911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5499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108700" y="530860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</a:t>
            </a:r>
            <a:endParaRPr lang="ru-RU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6675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2263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785100" y="5308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9911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5499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1087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667500" y="5784850"/>
            <a:ext cx="558800" cy="482600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72263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785100" y="578485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588794" y="1447800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83397" y="19870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4597" y="2437368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9694" y="29522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846094" y="34348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5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392194" y="391743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6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04991" y="4393684"/>
            <a:ext cx="35100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7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963694" y="4876284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8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48741" y="5354121"/>
            <a:ext cx="35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9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33900" y="584148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10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1177600" y="1489045"/>
            <a:ext cx="2005238" cy="400110"/>
            <a:chOff x="1177600" y="1489045"/>
            <a:chExt cx="2005238" cy="400110"/>
          </a:xfrm>
        </p:grpSpPr>
        <p:sp>
          <p:nvSpPr>
            <p:cNvPr id="95" name="TextBox 94"/>
            <p:cNvSpPr txBox="1"/>
            <p:nvPr/>
          </p:nvSpPr>
          <p:spPr>
            <a:xfrm>
              <a:off x="1177600" y="1489045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О</a:t>
              </a:r>
              <a:endParaRPr lang="ru-RU" sz="2000" b="1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83552" y="1489045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А</a:t>
              </a:r>
              <a:endParaRPr lang="ru-RU" sz="20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831460" y="1489045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Р</a:t>
              </a:r>
              <a:endParaRPr lang="ru-RU" sz="2000" b="1" dirty="0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1723576" y="1968470"/>
            <a:ext cx="2576834" cy="403285"/>
            <a:chOff x="1723576" y="1968470"/>
            <a:chExt cx="2576834" cy="403285"/>
          </a:xfrm>
        </p:grpSpPr>
        <p:sp>
          <p:nvSpPr>
            <p:cNvPr id="53" name="TextBox 52"/>
            <p:cNvSpPr txBox="1"/>
            <p:nvPr/>
          </p:nvSpPr>
          <p:spPr>
            <a:xfrm>
              <a:off x="1723576" y="1971645"/>
              <a:ext cx="3882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Ф</a:t>
              </a:r>
              <a:endParaRPr lang="ru-RU" sz="2000" b="1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853776" y="1968470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Л</a:t>
              </a:r>
              <a:endParaRPr lang="ru-RU" sz="2000" b="1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408216" y="196847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Е</a:t>
              </a:r>
              <a:endParaRPr lang="ru-RU" sz="2000" b="1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968268" y="196847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С</a:t>
              </a:r>
              <a:endParaRPr lang="ru-RU" sz="2000" b="1" dirty="0"/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7594600" y="4363246"/>
            <a:ext cx="14986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1208673" y="2467173"/>
            <a:ext cx="1398818" cy="402571"/>
            <a:chOff x="1208673" y="2467173"/>
            <a:chExt cx="1398818" cy="402571"/>
          </a:xfrm>
        </p:grpSpPr>
        <p:sp>
          <p:nvSpPr>
            <p:cNvPr id="69" name="TextBox 68"/>
            <p:cNvSpPr txBox="1"/>
            <p:nvPr/>
          </p:nvSpPr>
          <p:spPr>
            <a:xfrm>
              <a:off x="1208673" y="2469634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В</a:t>
              </a:r>
              <a:endParaRPr lang="ru-RU" sz="20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705713" y="2469634"/>
              <a:ext cx="3747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/>
                <a:t>И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275349" y="2467173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Е</a:t>
              </a:r>
              <a:endParaRPr lang="ru-RU" sz="2000" b="1" dirty="0"/>
            </a:p>
          </p:txBody>
        </p:sp>
      </p:grpSp>
      <p:sp>
        <p:nvSpPr>
          <p:cNvPr id="99" name="Стрелка вправо с вырезом 98">
            <a:hlinkClick r:id="" action="ppaction://hlinkshowjump?jump=nextslide"/>
          </p:cNvPr>
          <p:cNvSpPr/>
          <p:nvPr/>
        </p:nvSpPr>
        <p:spPr>
          <a:xfrm>
            <a:off x="10528462" y="2195052"/>
            <a:ext cx="978408" cy="484632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383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97100" y="28956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74" name="Группа 73"/>
          <p:cNvGrpSpPr/>
          <p:nvPr/>
        </p:nvGrpSpPr>
        <p:grpSpPr>
          <a:xfrm>
            <a:off x="626327" y="2916231"/>
            <a:ext cx="3674083" cy="415609"/>
            <a:chOff x="626327" y="2916231"/>
            <a:chExt cx="3674083" cy="415609"/>
          </a:xfrm>
        </p:grpSpPr>
        <p:sp>
          <p:nvSpPr>
            <p:cNvPr id="103" name="TextBox 102"/>
            <p:cNvSpPr txBox="1"/>
            <p:nvPr/>
          </p:nvSpPr>
          <p:spPr>
            <a:xfrm>
              <a:off x="2262712" y="2923917"/>
              <a:ext cx="372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И</a:t>
              </a:r>
              <a:endParaRPr lang="ru-RU" sz="2000" b="1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747799" y="2919902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Х</a:t>
              </a:r>
              <a:endParaRPr lang="ru-RU" sz="20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26327" y="2931730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А</a:t>
              </a:r>
              <a:endParaRPr lang="ru-RU" sz="2000" b="1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208673" y="2916231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Р</a:t>
              </a:r>
              <a:endParaRPr lang="ru-RU" sz="2000" b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819001" y="2931730"/>
              <a:ext cx="4010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М</a:t>
              </a:r>
              <a:endParaRPr lang="ru-RU" sz="2000" b="1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41016" y="2931730"/>
              <a:ext cx="359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Д</a:t>
              </a:r>
              <a:endParaRPr lang="ru-RU" sz="2000" b="1" dirty="0"/>
            </a:p>
          </p:txBody>
        </p:sp>
      </p:grpSp>
      <p:sp>
        <p:nvSpPr>
          <p:cNvPr id="67" name="Скругленный прямоугольник 66"/>
          <p:cNvSpPr/>
          <p:nvPr/>
        </p:nvSpPr>
        <p:spPr>
          <a:xfrm>
            <a:off x="4757980" y="263471"/>
            <a:ext cx="7144718" cy="166692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Пифагоровы … </a:t>
            </a:r>
            <a:r>
              <a:rPr lang="ru-RU" sz="3200" dirty="0" smtClean="0">
                <a:solidFill>
                  <a:schemeClr val="tx1"/>
                </a:solidFill>
              </a:rPr>
              <a:t> во </a:t>
            </a:r>
            <a:r>
              <a:rPr lang="ru-RU" sz="3200" dirty="0">
                <a:solidFill>
                  <a:schemeClr val="tx1"/>
                </a:solidFill>
              </a:rPr>
              <a:t>все стороны равны.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2263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785100" y="33782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73" name="Группа 72"/>
          <p:cNvGrpSpPr/>
          <p:nvPr/>
        </p:nvGrpSpPr>
        <p:grpSpPr>
          <a:xfrm>
            <a:off x="2283552" y="3410075"/>
            <a:ext cx="7075098" cy="430706"/>
            <a:chOff x="2283552" y="3410075"/>
            <a:chExt cx="7075098" cy="430706"/>
          </a:xfrm>
        </p:grpSpPr>
        <p:sp>
          <p:nvSpPr>
            <p:cNvPr id="115" name="TextBox 114"/>
            <p:cNvSpPr txBox="1"/>
            <p:nvPr/>
          </p:nvSpPr>
          <p:spPr>
            <a:xfrm>
              <a:off x="7886607" y="3410075"/>
              <a:ext cx="369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Н</a:t>
              </a:r>
              <a:endParaRPr lang="ru-RU" sz="2000" b="1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302521" y="3410075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Ь</a:t>
              </a:r>
              <a:endParaRPr lang="ru-RU" sz="2000" b="1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283552" y="3430094"/>
              <a:ext cx="365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П</a:t>
              </a:r>
              <a:endParaRPr lang="ru-RU" sz="2000" b="1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73848" y="3438126"/>
              <a:ext cx="3577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Я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842352" y="3424560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Р</a:t>
              </a:r>
              <a:endParaRPr lang="ru-RU" sz="2000" b="1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545325" y="3438126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О</a:t>
              </a:r>
              <a:endParaRPr lang="ru-RU" sz="2000" b="1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074275" y="3438126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У</a:t>
              </a:r>
              <a:endParaRPr lang="ru-RU" sz="2000" b="1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653611" y="3440671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Г</a:t>
              </a:r>
              <a:endParaRPr lang="ru-RU" sz="2000" b="1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171415" y="3410075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О</a:t>
              </a:r>
              <a:endParaRPr lang="ru-RU" sz="2000" b="1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727691" y="3424560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Л</a:t>
              </a:r>
              <a:endParaRPr lang="ru-RU" sz="2000" b="1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427680" y="3424560"/>
              <a:ext cx="4267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Ы</a:t>
              </a:r>
              <a:endParaRPr lang="ru-RU" sz="2000" b="1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986432" y="3410075"/>
              <a:ext cx="372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Й</a:t>
              </a:r>
              <a:endParaRPr lang="ru-RU" sz="2000" b="1" dirty="0"/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2831460" y="3907160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</a:t>
            </a:r>
            <a:endParaRPr lang="ru-RU" sz="20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3406187" y="3907160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</a:t>
            </a:r>
            <a:endParaRPr lang="ru-RU" sz="20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3921644" y="3907160"/>
            <a:ext cx="388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Ф</a:t>
            </a:r>
            <a:endParaRPr lang="ru-RU" sz="20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5074275" y="3893006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Г</a:t>
            </a:r>
            <a:endParaRPr lang="ru-RU" sz="20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5642150" y="3878851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</a:t>
            </a:r>
            <a:endParaRPr lang="ru-RU" sz="20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6179366" y="3878851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</a:t>
            </a:r>
            <a:endParaRPr lang="ru-RU" sz="2000" b="1" dirty="0"/>
          </a:p>
        </p:txBody>
      </p:sp>
      <p:grpSp>
        <p:nvGrpSpPr>
          <p:cNvPr id="68" name="Группа 67"/>
          <p:cNvGrpSpPr/>
          <p:nvPr/>
        </p:nvGrpSpPr>
        <p:grpSpPr>
          <a:xfrm>
            <a:off x="4488722" y="4337050"/>
            <a:ext cx="2636033" cy="447705"/>
            <a:chOff x="4488722" y="4337050"/>
            <a:chExt cx="2636033" cy="447705"/>
          </a:xfrm>
        </p:grpSpPr>
        <p:sp>
          <p:nvSpPr>
            <p:cNvPr id="124" name="TextBox 123"/>
            <p:cNvSpPr txBox="1"/>
            <p:nvPr/>
          </p:nvSpPr>
          <p:spPr>
            <a:xfrm>
              <a:off x="4488722" y="4384645"/>
              <a:ext cx="4459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Ш</a:t>
              </a:r>
              <a:endParaRPr lang="ru-RU" sz="2000" b="1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647412" y="4356619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А</a:t>
              </a:r>
              <a:endParaRPr lang="ru-RU" sz="2000" b="1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179366" y="4337050"/>
              <a:ext cx="369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Н</a:t>
              </a:r>
              <a:endParaRPr lang="ru-RU" sz="2000" b="1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698035" y="4337050"/>
              <a:ext cx="4267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Ы</a:t>
              </a:r>
              <a:endParaRPr lang="ru-RU" sz="2000" b="1" dirty="0"/>
            </a:p>
          </p:txBody>
        </p:sp>
      </p:grpSp>
      <p:pic>
        <p:nvPicPr>
          <p:cNvPr id="71" name="Рисунок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650" y="4278961"/>
            <a:ext cx="2250015" cy="2229606"/>
          </a:xfrm>
          <a:prstGeom prst="rect">
            <a:avLst/>
          </a:prstGeom>
        </p:spPr>
      </p:pic>
      <p:sp>
        <p:nvSpPr>
          <p:cNvPr id="129" name="Прямоугольник 128"/>
          <p:cNvSpPr/>
          <p:nvPr/>
        </p:nvSpPr>
        <p:spPr>
          <a:xfrm>
            <a:off x="6108470" y="4813300"/>
            <a:ext cx="558800" cy="482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5148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99" grpId="0" animBg="1"/>
      <p:bldP spid="67" grpId="0" animBg="1"/>
      <p:bldP spid="67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210</TotalTime>
  <Words>674</Words>
  <Application>Microsoft Office PowerPoint</Application>
  <PresentationFormat>Произвольный</PresentationFormat>
  <Paragraphs>509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Цитаты</vt:lpstr>
      <vt:lpstr>Тема Office</vt:lpstr>
      <vt:lpstr>Кроссворд «Математика»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школа</cp:lastModifiedBy>
  <cp:revision>65</cp:revision>
  <dcterms:created xsi:type="dcterms:W3CDTF">2016-08-07T18:43:52Z</dcterms:created>
  <dcterms:modified xsi:type="dcterms:W3CDTF">2016-12-06T07:31:12Z</dcterms:modified>
</cp:coreProperties>
</file>